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0"/>
  </p:notesMasterIdLst>
  <p:handoutMasterIdLst>
    <p:handoutMasterId r:id="rId31"/>
  </p:handoutMasterIdLst>
  <p:sldIdLst>
    <p:sldId id="256" r:id="rId2"/>
    <p:sldId id="291" r:id="rId3"/>
    <p:sldId id="280" r:id="rId4"/>
    <p:sldId id="333" r:id="rId5"/>
    <p:sldId id="264" r:id="rId6"/>
    <p:sldId id="344" r:id="rId7"/>
    <p:sldId id="334" r:id="rId8"/>
    <p:sldId id="261" r:id="rId9"/>
    <p:sldId id="345" r:id="rId10"/>
    <p:sldId id="285" r:id="rId11"/>
    <p:sldId id="335" r:id="rId12"/>
    <p:sldId id="269" r:id="rId13"/>
    <p:sldId id="336" r:id="rId14"/>
    <p:sldId id="282" r:id="rId15"/>
    <p:sldId id="286" r:id="rId16"/>
    <p:sldId id="337" r:id="rId17"/>
    <p:sldId id="271" r:id="rId18"/>
    <p:sldId id="272" r:id="rId19"/>
    <p:sldId id="273" r:id="rId20"/>
    <p:sldId id="341" r:id="rId21"/>
    <p:sldId id="274" r:id="rId22"/>
    <p:sldId id="283" r:id="rId23"/>
    <p:sldId id="342" r:id="rId24"/>
    <p:sldId id="289" r:id="rId25"/>
    <p:sldId id="276" r:id="rId26"/>
    <p:sldId id="346" r:id="rId27"/>
    <p:sldId id="329" r:id="rId28"/>
    <p:sldId id="260" r:id="rId29"/>
  </p:sldIdLst>
  <p:sldSz cx="12192000" cy="6858000"/>
  <p:notesSz cx="6858000" cy="994727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 xmlns:p15="http://schemas.microsoft.com/office/powerpoint/2012/main">
        <p15:guide id="1" orient="horz" pos="3133">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792A"/>
    <a:srgbClr val="656565"/>
    <a:srgbClr val="447B1F"/>
    <a:srgbClr val="009900"/>
    <a:srgbClr val="FFCC00"/>
    <a:srgbClr val="FF9900"/>
    <a:srgbClr val="FF9966"/>
    <a:srgbClr val="2E5315"/>
    <a:srgbClr val="349400"/>
    <a:srgbClr val="3D3D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823" autoAdjust="0"/>
    <p:restoredTop sz="94660"/>
  </p:normalViewPr>
  <p:slideViewPr>
    <p:cSldViewPr>
      <p:cViewPr>
        <p:scale>
          <a:sx n="96" d="100"/>
          <a:sy n="96" d="100"/>
        </p:scale>
        <p:origin x="-96" y="86"/>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notesViewPr>
    <p:cSldViewPr>
      <p:cViewPr varScale="1">
        <p:scale>
          <a:sx n="125" d="100"/>
          <a:sy n="125" d="100"/>
        </p:scale>
        <p:origin x="-4980" y="-90"/>
      </p:cViewPr>
      <p:guideLst>
        <p:guide orient="horz" pos="3133"/>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view3D>
      <c:rotX val="10"/>
      <c:rotY val="20"/>
      <c:depthPercent val="100"/>
      <c:rAngAx val="1"/>
    </c:view3D>
    <c:floor>
      <c:thickness val="0"/>
    </c:floor>
    <c:sideWall>
      <c:thickness val="0"/>
    </c:sideWall>
    <c:backWall>
      <c:thickness val="0"/>
    </c:backWall>
    <c:plotArea>
      <c:layout>
        <c:manualLayout>
          <c:layoutTarget val="inner"/>
          <c:xMode val="edge"/>
          <c:yMode val="edge"/>
          <c:x val="4.4504876442300084E-2"/>
          <c:y val="4.1502393414683723E-2"/>
          <c:w val="0.68229370499320574"/>
          <c:h val="0.85326316378075973"/>
        </c:manualLayout>
      </c:layout>
      <c:bar3DChart>
        <c:barDir val="col"/>
        <c:grouping val="clustered"/>
        <c:varyColors val="0"/>
        <c:ser>
          <c:idx val="0"/>
          <c:order val="0"/>
          <c:tx>
            <c:strRef>
              <c:f>List1!$B$1</c:f>
              <c:strCache>
                <c:ptCount val="1"/>
                <c:pt idx="0">
                  <c:v>Institutional subsidies</c:v>
                </c:pt>
              </c:strCache>
            </c:strRef>
          </c:tx>
          <c:spPr>
            <a:solidFill>
              <a:srgbClr val="00B0F0"/>
            </a:solidFill>
          </c:spPr>
          <c:invertIfNegative val="0"/>
          <c:dLbls>
            <c:dLbl>
              <c:idx val="0"/>
              <c:layout/>
              <c:tx>
                <c:rich>
                  <a:bodyPr/>
                  <a:lstStyle/>
                  <a:p>
                    <a:r>
                      <a:rPr lang="en-US" sz="2400" dirty="0" smtClean="0"/>
                      <a:t>5.7</a:t>
                    </a:r>
                    <a:endParaRPr lang="en-US" dirty="0"/>
                  </a:p>
                </c:rich>
              </c:tx>
              <c:showLegendKey val="0"/>
              <c:showVal val="1"/>
              <c:showCatName val="0"/>
              <c:showSerName val="0"/>
              <c:showPercent val="0"/>
              <c:showBubbleSize val="0"/>
              <c:separator>. </c:separator>
              <c:extLst>
                <c:ext xmlns:c15="http://schemas.microsoft.com/office/drawing/2012/chart" uri="{CE6537A1-D6FC-4f65-9D91-7224C49458BB}"/>
              </c:extLst>
            </c:dLbl>
            <c:dLbl>
              <c:idx val="1"/>
              <c:layout/>
              <c:tx>
                <c:rich>
                  <a:bodyPr/>
                  <a:lstStyle/>
                  <a:p>
                    <a:r>
                      <a:rPr lang="en-US" sz="2400" dirty="0" smtClean="0"/>
                      <a:t>5.6</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
              <c:layout>
                <c:manualLayout>
                  <c:x val="6.2989032964591331E-3"/>
                  <c:y val="0"/>
                </c:manualLayout>
              </c:layout>
              <c:tx>
                <c:rich>
                  <a:bodyPr/>
                  <a:lstStyle/>
                  <a:p>
                    <a:r>
                      <a:rPr lang="en-US" sz="2400" dirty="0" smtClean="0"/>
                      <a:t>6.2</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3"/>
              <c:layout/>
              <c:tx>
                <c:rich>
                  <a:bodyPr/>
                  <a:lstStyle/>
                  <a:p>
                    <a:r>
                      <a:rPr lang="en-US" sz="2400" dirty="0" smtClean="0"/>
                      <a:t>5.7</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4"/>
              <c:layout/>
              <c:tx>
                <c:rich>
                  <a:bodyPr/>
                  <a:lstStyle/>
                  <a:p>
                    <a:r>
                      <a:rPr lang="en-US" sz="2400" dirty="0" smtClean="0"/>
                      <a:t>5.8</a:t>
                    </a:r>
                    <a:endParaRPr lang="en-US" dirty="0"/>
                  </a:p>
                </c:rich>
              </c:tx>
              <c:showLegendKey val="0"/>
              <c:showVal val="1"/>
              <c:showCatName val="0"/>
              <c:showSerName val="0"/>
              <c:showPercent val="0"/>
              <c:showBubbleSize val="0"/>
              <c:extLst>
                <c:ext xmlns:c15="http://schemas.microsoft.com/office/drawing/2012/chart" uri="{CE6537A1-D6FC-4f65-9D91-7224C49458BB}"/>
              </c:extLst>
            </c:dLbl>
            <c:numFmt formatCode="#,##0.0" sourceLinked="0"/>
            <c:spPr>
              <a:noFill/>
              <a:ln>
                <a:noFill/>
              </a:ln>
              <a:effectLst/>
            </c:spPr>
            <c:txPr>
              <a:bodyPr/>
              <a:lstStyle/>
              <a:p>
                <a:pPr>
                  <a:defRPr sz="24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List1!$A$2:$A$6</c:f>
              <c:numCache>
                <c:formatCode>General</c:formatCode>
                <c:ptCount val="5"/>
                <c:pt idx="0">
                  <c:v>2010</c:v>
                </c:pt>
                <c:pt idx="1">
                  <c:v>2011</c:v>
                </c:pt>
                <c:pt idx="2">
                  <c:v>2012</c:v>
                </c:pt>
                <c:pt idx="3">
                  <c:v>2013</c:v>
                </c:pt>
                <c:pt idx="4">
                  <c:v>2014</c:v>
                </c:pt>
              </c:numCache>
            </c:numRef>
          </c:cat>
          <c:val>
            <c:numRef>
              <c:f>List1!$B$2:$B$6</c:f>
              <c:numCache>
                <c:formatCode>0.0</c:formatCode>
                <c:ptCount val="5"/>
                <c:pt idx="0">
                  <c:v>5.6659999999999959</c:v>
                </c:pt>
                <c:pt idx="1">
                  <c:v>5.6169999999999956</c:v>
                </c:pt>
                <c:pt idx="2">
                  <c:v>6.1929999999999952</c:v>
                </c:pt>
                <c:pt idx="3">
                  <c:v>5.7480000000000002</c:v>
                </c:pt>
                <c:pt idx="4">
                  <c:v>5.7889999999999997</c:v>
                </c:pt>
              </c:numCache>
            </c:numRef>
          </c:val>
          <c:shape val="cylinder"/>
        </c:ser>
        <c:ser>
          <c:idx val="1"/>
          <c:order val="1"/>
          <c:tx>
            <c:strRef>
              <c:f>List1!$C$1</c:f>
              <c:strCache>
                <c:ptCount val="1"/>
                <c:pt idx="0">
                  <c:v>Special purpose funds</c:v>
                </c:pt>
              </c:strCache>
            </c:strRef>
          </c:tx>
          <c:spPr>
            <a:solidFill>
              <a:srgbClr val="FE792A"/>
            </a:solidFill>
          </c:spPr>
          <c:invertIfNegative val="0"/>
          <c:dLbls>
            <c:dLbl>
              <c:idx val="0"/>
              <c:layout>
                <c:manualLayout>
                  <c:x val="1.2597707397590741E-2"/>
                  <c:y val="0"/>
                </c:manualLayout>
              </c:layout>
              <c:tx>
                <c:rich>
                  <a:bodyPr/>
                  <a:lstStyle/>
                  <a:p>
                    <a:r>
                      <a:rPr lang="en-US" sz="2400" dirty="0" smtClean="0"/>
                      <a:t>4.9</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
              <c:layout>
                <c:manualLayout>
                  <c:x val="1.0078245274334598E-2"/>
                  <c:y val="2.6230082434746498E-3"/>
                </c:manualLayout>
              </c:layout>
              <c:tx>
                <c:rich>
                  <a:bodyPr/>
                  <a:lstStyle/>
                  <a:p>
                    <a:r>
                      <a:rPr lang="en-US" sz="2400" dirty="0" smtClean="0"/>
                      <a:t>5.1</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
              <c:layout>
                <c:manualLayout>
                  <c:x val="1.3857587252210054E-2"/>
                  <c:y val="-2.6230082434746498E-3"/>
                </c:manualLayout>
              </c:layout>
              <c:tx>
                <c:rich>
                  <a:bodyPr/>
                  <a:lstStyle/>
                  <a:p>
                    <a:r>
                      <a:rPr lang="en-US" sz="2400" dirty="0" smtClean="0"/>
                      <a:t>5.7</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3"/>
              <c:layout>
                <c:manualLayout>
                  <c:x val="5.0391226371673059E-3"/>
                  <c:y val="-5.2460164869492995E-3"/>
                </c:manualLayout>
              </c:layout>
              <c:tx>
                <c:rich>
                  <a:bodyPr/>
                  <a:lstStyle/>
                  <a:p>
                    <a:r>
                      <a:rPr lang="en-US" sz="2400" dirty="0" smtClean="0"/>
                      <a:t>7.0</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4"/>
              <c:layout>
                <c:manualLayout>
                  <c:x val="8.8184646150427926E-3"/>
                  <c:y val="2.6230082434746498E-3"/>
                </c:manualLayout>
              </c:layout>
              <c:tx>
                <c:rich>
                  <a:bodyPr/>
                  <a:lstStyle/>
                  <a:p>
                    <a:r>
                      <a:rPr lang="en-US" sz="2400" dirty="0" smtClean="0"/>
                      <a:t>7.7</a:t>
                    </a:r>
                    <a:endParaRPr lang="en-US" dirty="0"/>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24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List1!$A$2:$A$6</c:f>
              <c:numCache>
                <c:formatCode>General</c:formatCode>
                <c:ptCount val="5"/>
                <c:pt idx="0">
                  <c:v>2010</c:v>
                </c:pt>
                <c:pt idx="1">
                  <c:v>2011</c:v>
                </c:pt>
                <c:pt idx="2">
                  <c:v>2012</c:v>
                </c:pt>
                <c:pt idx="3">
                  <c:v>2013</c:v>
                </c:pt>
                <c:pt idx="4">
                  <c:v>2014</c:v>
                </c:pt>
              </c:numCache>
            </c:numRef>
          </c:cat>
          <c:val>
            <c:numRef>
              <c:f>List1!$C$2:$C$6</c:f>
              <c:numCache>
                <c:formatCode>0.0</c:formatCode>
                <c:ptCount val="5"/>
                <c:pt idx="0">
                  <c:v>4.851</c:v>
                </c:pt>
                <c:pt idx="1">
                  <c:v>5.101</c:v>
                </c:pt>
                <c:pt idx="2">
                  <c:v>5.68</c:v>
                </c:pt>
                <c:pt idx="3">
                  <c:v>6.9649999999999954</c:v>
                </c:pt>
                <c:pt idx="4">
                  <c:v>7.7450000000000001</c:v>
                </c:pt>
              </c:numCache>
            </c:numRef>
          </c:val>
          <c:shape val="cylinder"/>
        </c:ser>
        <c:ser>
          <c:idx val="2"/>
          <c:order val="2"/>
          <c:tx>
            <c:strRef>
              <c:f>List1!$D$1</c:f>
              <c:strCache>
                <c:ptCount val="1"/>
                <c:pt idx="0">
                  <c:v>Own resources</c:v>
                </c:pt>
              </c:strCache>
            </c:strRef>
          </c:tx>
          <c:spPr>
            <a:solidFill>
              <a:srgbClr val="349400"/>
            </a:solidFill>
          </c:spPr>
          <c:invertIfNegative val="0"/>
          <c:dLbls>
            <c:dLbl>
              <c:idx val="0"/>
              <c:layout>
                <c:manualLayout>
                  <c:x val="6.2989032964591331E-3"/>
                  <c:y val="5.2460164869492995E-3"/>
                </c:manualLayout>
              </c:layout>
              <c:tx>
                <c:rich>
                  <a:bodyPr/>
                  <a:lstStyle/>
                  <a:p>
                    <a:r>
                      <a:rPr lang="en-US" sz="2400" dirty="0" smtClean="0"/>
                      <a:t>1.8</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1"/>
              <c:layout>
                <c:manualLayout>
                  <c:x val="1.0078245274334598E-2"/>
                  <c:y val="0"/>
                </c:manualLayout>
              </c:layout>
              <c:tx>
                <c:rich>
                  <a:bodyPr/>
                  <a:lstStyle/>
                  <a:p>
                    <a:r>
                      <a:rPr lang="en-US" sz="2400" dirty="0" smtClean="0"/>
                      <a:t>1.6</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2"/>
              <c:layout>
                <c:manualLayout>
                  <c:x val="7.5586839557509116E-3"/>
                  <c:y val="0"/>
                </c:manualLayout>
              </c:layout>
              <c:tx>
                <c:rich>
                  <a:bodyPr/>
                  <a:lstStyle/>
                  <a:p>
                    <a:r>
                      <a:rPr lang="en-US" sz="2400" dirty="0" smtClean="0"/>
                      <a:t>1.6</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3"/>
              <c:layout>
                <c:manualLayout>
                  <c:x val="7.5586839557509559E-3"/>
                  <c:y val="-5.2460164869492995E-3"/>
                </c:manualLayout>
              </c:layout>
              <c:tx>
                <c:rich>
                  <a:bodyPr/>
                  <a:lstStyle/>
                  <a:p>
                    <a:r>
                      <a:rPr lang="en-US" sz="2400" dirty="0" smtClean="0"/>
                      <a:t>1.7</a:t>
                    </a:r>
                    <a:endParaRPr lang="en-US" dirty="0"/>
                  </a:p>
                </c:rich>
              </c:tx>
              <c:showLegendKey val="0"/>
              <c:showVal val="1"/>
              <c:showCatName val="0"/>
              <c:showSerName val="0"/>
              <c:showPercent val="0"/>
              <c:showBubbleSize val="0"/>
              <c:extLst>
                <c:ext xmlns:c15="http://schemas.microsoft.com/office/drawing/2012/chart" uri="{CE6537A1-D6FC-4f65-9D91-7224C49458BB}"/>
              </c:extLst>
            </c:dLbl>
            <c:dLbl>
              <c:idx val="4"/>
              <c:layout>
                <c:manualLayout>
                  <c:x val="1.0078245274334598E-2"/>
                  <c:y val="-7.869024730423951E-3"/>
                </c:manualLayout>
              </c:layout>
              <c:tx>
                <c:rich>
                  <a:bodyPr/>
                  <a:lstStyle/>
                  <a:p>
                    <a:r>
                      <a:rPr lang="en-US" sz="2400" dirty="0" smtClean="0"/>
                      <a:t>2.3</a:t>
                    </a:r>
                    <a:endParaRPr lang="en-US" dirty="0"/>
                  </a:p>
                </c:rich>
              </c:tx>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24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List1!$A$2:$A$6</c:f>
              <c:numCache>
                <c:formatCode>General</c:formatCode>
                <c:ptCount val="5"/>
                <c:pt idx="0">
                  <c:v>2010</c:v>
                </c:pt>
                <c:pt idx="1">
                  <c:v>2011</c:v>
                </c:pt>
                <c:pt idx="2">
                  <c:v>2012</c:v>
                </c:pt>
                <c:pt idx="3">
                  <c:v>2013</c:v>
                </c:pt>
                <c:pt idx="4">
                  <c:v>2014</c:v>
                </c:pt>
              </c:numCache>
            </c:numRef>
          </c:cat>
          <c:val>
            <c:numRef>
              <c:f>List1!$D$2:$D$6</c:f>
              <c:numCache>
                <c:formatCode>0.0</c:formatCode>
                <c:ptCount val="5"/>
                <c:pt idx="0">
                  <c:v>1.833</c:v>
                </c:pt>
                <c:pt idx="1">
                  <c:v>1.591</c:v>
                </c:pt>
                <c:pt idx="2">
                  <c:v>1.5840000000000001</c:v>
                </c:pt>
                <c:pt idx="3">
                  <c:v>1.6879999999999988</c:v>
                </c:pt>
                <c:pt idx="4">
                  <c:v>2.3299999999999987</c:v>
                </c:pt>
              </c:numCache>
            </c:numRef>
          </c:val>
          <c:shape val="cylinder"/>
        </c:ser>
        <c:dLbls>
          <c:showLegendKey val="0"/>
          <c:showVal val="0"/>
          <c:showCatName val="0"/>
          <c:showSerName val="0"/>
          <c:showPercent val="0"/>
          <c:showBubbleSize val="0"/>
        </c:dLbls>
        <c:gapWidth val="55"/>
        <c:gapDepth val="55"/>
        <c:shape val="box"/>
        <c:axId val="235993088"/>
        <c:axId val="42659776"/>
        <c:axId val="0"/>
      </c:bar3DChart>
      <c:catAx>
        <c:axId val="235993088"/>
        <c:scaling>
          <c:orientation val="minMax"/>
        </c:scaling>
        <c:delete val="0"/>
        <c:axPos val="b"/>
        <c:numFmt formatCode="General" sourceLinked="1"/>
        <c:majorTickMark val="none"/>
        <c:minorTickMark val="none"/>
        <c:tickLblPos val="nextTo"/>
        <c:txPr>
          <a:bodyPr/>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crossAx val="42659776"/>
        <c:crosses val="autoZero"/>
        <c:auto val="1"/>
        <c:lblAlgn val="ctr"/>
        <c:lblOffset val="100"/>
        <c:noMultiLvlLbl val="0"/>
      </c:catAx>
      <c:valAx>
        <c:axId val="42659776"/>
        <c:scaling>
          <c:orientation val="minMax"/>
          <c:max val="9"/>
          <c:min val="0"/>
        </c:scaling>
        <c:delete val="0"/>
        <c:axPos val="l"/>
        <c:majorGridlines/>
        <c:numFmt formatCode="General" sourceLinked="0"/>
        <c:majorTickMark val="out"/>
        <c:minorTickMark val="none"/>
        <c:tickLblPos val="nextTo"/>
        <c:txPr>
          <a:bodyPr/>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crossAx val="235993088"/>
        <c:crosses val="autoZero"/>
        <c:crossBetween val="between"/>
        <c:majorUnit val="1"/>
        <c:minorUnit val="0.2"/>
      </c:valAx>
    </c:plotArea>
    <c:legend>
      <c:legendPos val="r"/>
      <c:layout>
        <c:manualLayout>
          <c:xMode val="edge"/>
          <c:yMode val="edge"/>
          <c:x val="0.73216769097586054"/>
          <c:y val="5.3839032427264302E-2"/>
          <c:w val="0.25120178463047771"/>
          <c:h val="0.84927223913408578"/>
        </c:manualLayout>
      </c:layout>
      <c:overlay val="0"/>
      <c:spPr>
        <a:gradFill>
          <a:gsLst>
            <a:gs pos="0">
              <a:srgbClr val="656565"/>
            </a:gs>
            <a:gs pos="85000">
              <a:srgbClr val="656565">
                <a:lumMod val="60000"/>
                <a:alpha val="90000"/>
              </a:srgbClr>
            </a:gs>
          </a:gsLst>
          <a:lin ang="7800000" scaled="0"/>
        </a:gradFill>
      </c:spPr>
      <c:txPr>
        <a:bodyPr/>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legend>
    <c:plotVisOnly val="1"/>
    <c:dispBlanksAs val="gap"/>
    <c:showDLblsOverMax val="0"/>
  </c:chart>
  <c:spPr>
    <a:gradFill flip="none" rotWithShape="1">
      <a:gsLst>
        <a:gs pos="0">
          <a:srgbClr val="000000">
            <a:lumMod val="100000"/>
            <a:alpha val="80000"/>
          </a:srgbClr>
        </a:gs>
        <a:gs pos="85000">
          <a:srgbClr val="656565">
            <a:lumMod val="60000"/>
            <a:alpha val="80000"/>
          </a:srgbClr>
        </a:gs>
      </a:gsLst>
      <a:lin ang="7800000" scaled="0"/>
      <a:tileRect/>
    </a:gradFill>
  </c:spPr>
  <c:txPr>
    <a:bodyPr/>
    <a:lstStyle/>
    <a:p>
      <a:pPr>
        <a:defRPr sz="1800"/>
      </a:pPr>
      <a:endParaRPr lang="cs-CZ"/>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pieChart>
        <c:varyColors val="1"/>
        <c:ser>
          <c:idx val="0"/>
          <c:order val="0"/>
          <c:tx>
            <c:strRef>
              <c:f>List1!$B$1</c:f>
              <c:strCache>
                <c:ptCount val="1"/>
                <c:pt idx="0">
                  <c:v>2014</c:v>
                </c:pt>
              </c:strCache>
            </c:strRef>
          </c:tx>
          <c:explosion val="25"/>
          <c:dPt>
            <c:idx val="0"/>
            <c:bubble3D val="0"/>
            <c:spPr>
              <a:solidFill>
                <a:srgbClr val="FE792A"/>
              </a:solidFill>
            </c:spPr>
          </c:dPt>
          <c:dPt>
            <c:idx val="1"/>
            <c:bubble3D val="0"/>
            <c:spPr>
              <a:solidFill>
                <a:srgbClr val="349400"/>
              </a:solidFill>
            </c:spPr>
          </c:dPt>
          <c:dPt>
            <c:idx val="2"/>
            <c:bubble3D val="0"/>
            <c:spPr>
              <a:solidFill>
                <a:srgbClr val="00B0F0"/>
              </a:solidFill>
            </c:spPr>
          </c:dPt>
          <c:dPt>
            <c:idx val="3"/>
            <c:bubble3D val="0"/>
            <c:spPr>
              <a:solidFill>
                <a:schemeClr val="accent4">
                  <a:lumMod val="75000"/>
                </a:schemeClr>
              </a:solidFill>
            </c:spPr>
          </c:dPt>
          <c:dLbls>
            <c:dLbl>
              <c:idx val="0"/>
              <c:layout>
                <c:manualLayout>
                  <c:x val="-0.13771525386068226"/>
                  <c:y val="-9.5986162195597469E-2"/>
                </c:manualLayout>
              </c:layout>
              <c:tx>
                <c:rich>
                  <a:bodyPr/>
                  <a:lstStyle/>
                  <a:p>
                    <a:r>
                      <a:rPr lang="en-US" sz="2400" dirty="0" smtClean="0"/>
                      <a:t>9.2</a:t>
                    </a:r>
                  </a:p>
                  <a:p>
                    <a:endParaRPr lang="en-US" sz="2400" dirty="0" smtClean="0"/>
                  </a:p>
                  <a:p>
                    <a:r>
                      <a:rPr lang="en-US" sz="2400" dirty="0" smtClean="0"/>
                      <a:t>58</a:t>
                    </a:r>
                    <a:r>
                      <a:rPr lang="en-US" sz="2400" dirty="0"/>
                      <a:t>%</a:t>
                    </a:r>
                    <a:endParaRPr lang="en-US" dirty="0"/>
                  </a:p>
                </c:rich>
              </c:tx>
              <c:dLblPos val="bestFit"/>
              <c:showLegendKey val="0"/>
              <c:showVal val="1"/>
              <c:showCatName val="0"/>
              <c:showSerName val="0"/>
              <c:showPercent val="1"/>
              <c:showBubbleSize val="0"/>
              <c:extLst>
                <c:ext xmlns:c15="http://schemas.microsoft.com/office/drawing/2012/chart" uri="{CE6537A1-D6FC-4f65-9D91-7224C49458BB}"/>
              </c:extLst>
            </c:dLbl>
            <c:dLbl>
              <c:idx val="1"/>
              <c:layout>
                <c:manualLayout>
                  <c:x val="9.2700926748879864E-2"/>
                  <c:y val="-0.11484394544807947"/>
                </c:manualLayout>
              </c:layout>
              <c:tx>
                <c:rich>
                  <a:bodyPr/>
                  <a:lstStyle/>
                  <a:p>
                    <a:r>
                      <a:rPr lang="en-US" sz="2400" dirty="0" smtClean="0"/>
                      <a:t>2.6</a:t>
                    </a:r>
                  </a:p>
                  <a:p>
                    <a:endParaRPr lang="en-US" sz="2400" dirty="0" smtClean="0"/>
                  </a:p>
                  <a:p>
                    <a:r>
                      <a:rPr lang="en-US" sz="2400" dirty="0" smtClean="0"/>
                      <a:t>16</a:t>
                    </a:r>
                    <a:r>
                      <a:rPr lang="en-US" sz="2400" dirty="0"/>
                      <a:t>%</a:t>
                    </a:r>
                    <a:endParaRPr lang="en-US" dirty="0"/>
                  </a:p>
                </c:rich>
              </c:tx>
              <c:dLblPos val="bestFit"/>
              <c:showLegendKey val="0"/>
              <c:showVal val="1"/>
              <c:showCatName val="0"/>
              <c:showSerName val="0"/>
              <c:showPercent val="1"/>
              <c:showBubbleSize val="0"/>
              <c:extLst>
                <c:ext xmlns:c15="http://schemas.microsoft.com/office/drawing/2012/chart" uri="{CE6537A1-D6FC-4f65-9D91-7224C49458BB}"/>
              </c:extLst>
            </c:dLbl>
            <c:dLbl>
              <c:idx val="2"/>
              <c:layout>
                <c:manualLayout>
                  <c:x val="9.3057715809354513E-2"/>
                  <c:y val="9.0981656422566629E-2"/>
                </c:manualLayout>
              </c:layout>
              <c:tx>
                <c:rich>
                  <a:bodyPr/>
                  <a:lstStyle/>
                  <a:p>
                    <a:r>
                      <a:rPr lang="en-US" sz="2400" dirty="0" smtClean="0"/>
                      <a:t>2.5</a:t>
                    </a:r>
                  </a:p>
                  <a:p>
                    <a:endParaRPr lang="en-US" sz="2400" dirty="0" smtClean="0"/>
                  </a:p>
                  <a:p>
                    <a:r>
                      <a:rPr lang="en-US" sz="2400" dirty="0" smtClean="0"/>
                      <a:t>16</a:t>
                    </a:r>
                    <a:r>
                      <a:rPr lang="en-US" sz="2400" dirty="0"/>
                      <a:t>%</a:t>
                    </a:r>
                    <a:endParaRPr lang="en-US" dirty="0"/>
                  </a:p>
                </c:rich>
              </c:tx>
              <c:dLblPos val="bestFit"/>
              <c:showLegendKey val="0"/>
              <c:showVal val="1"/>
              <c:showCatName val="0"/>
              <c:showSerName val="0"/>
              <c:showPercent val="1"/>
              <c:showBubbleSize val="0"/>
              <c:extLst>
                <c:ext xmlns:c15="http://schemas.microsoft.com/office/drawing/2012/chart" uri="{CE6537A1-D6FC-4f65-9D91-7224C49458BB}"/>
              </c:extLst>
            </c:dLbl>
            <c:dLbl>
              <c:idx val="3"/>
              <c:layout>
                <c:manualLayout>
                  <c:x val="6.0512423222816608E-2"/>
                  <c:y val="0.10640505154176787"/>
                </c:manualLayout>
              </c:layout>
              <c:tx>
                <c:rich>
                  <a:bodyPr/>
                  <a:lstStyle/>
                  <a:p>
                    <a:r>
                      <a:rPr lang="en-US" sz="2400" dirty="0" smtClean="0"/>
                      <a:t>1.6</a:t>
                    </a:r>
                  </a:p>
                  <a:p>
                    <a:endParaRPr lang="en-US" sz="2400" dirty="0" smtClean="0"/>
                  </a:p>
                  <a:p>
                    <a:r>
                      <a:rPr lang="en-US" sz="2400" dirty="0" smtClean="0"/>
                      <a:t>10</a:t>
                    </a:r>
                    <a:r>
                      <a:rPr lang="en-US" sz="2400" dirty="0"/>
                      <a:t>%</a:t>
                    </a:r>
                    <a:endParaRPr lang="en-US" dirty="0"/>
                  </a:p>
                </c:rich>
              </c:tx>
              <c:dLblPos val="bestFit"/>
              <c:showLegendKey val="0"/>
              <c:showVal val="1"/>
              <c:showCatName val="0"/>
              <c:showSerName val="0"/>
              <c:showPercent val="1"/>
              <c:showBubbleSize val="0"/>
              <c:extLst>
                <c:ext xmlns:c15="http://schemas.microsoft.com/office/drawing/2012/chart" uri="{CE6537A1-D6FC-4f65-9D91-7224C49458BB}"/>
              </c:extLst>
            </c:dLbl>
            <c:spPr>
              <a:noFill/>
              <a:ln>
                <a:noFill/>
              </a:ln>
              <a:effectLst/>
            </c:spPr>
            <c:txPr>
              <a:bodyPr/>
              <a:lstStyle/>
              <a:p>
                <a:pPr>
                  <a:defRPr sz="24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dLblPos val="outEnd"/>
            <c:showLegendKey val="0"/>
            <c:showVal val="1"/>
            <c:showCatName val="0"/>
            <c:showSerName val="0"/>
            <c:showPercent val="1"/>
            <c:showBubbleSize val="0"/>
            <c:showLeaderLines val="1"/>
            <c:extLst>
              <c:ext xmlns:c15="http://schemas.microsoft.com/office/drawing/2012/chart" uri="{CE6537A1-D6FC-4f65-9D91-7224C49458BB}"/>
            </c:extLst>
          </c:dLbls>
          <c:cat>
            <c:strRef>
              <c:f>List1!$A$2:$A$5</c:f>
              <c:strCache>
                <c:ptCount val="4"/>
                <c:pt idx="0">
                  <c:v>Personal costs </c:v>
                </c:pt>
                <c:pt idx="1">
                  <c:v>Consumables</c:v>
                </c:pt>
                <c:pt idx="2">
                  <c:v>Services</c:v>
                </c:pt>
                <c:pt idx="3">
                  <c:v>Others</c:v>
                </c:pt>
              </c:strCache>
            </c:strRef>
          </c:cat>
          <c:val>
            <c:numRef>
              <c:f>List1!$B$2:$B$5</c:f>
              <c:numCache>
                <c:formatCode>0.0</c:formatCode>
                <c:ptCount val="4"/>
                <c:pt idx="0">
                  <c:v>9.2151848512173213</c:v>
                </c:pt>
                <c:pt idx="1">
                  <c:v>2.6094138863841287</c:v>
                </c:pt>
                <c:pt idx="2">
                  <c:v>2.4656807935076648</c:v>
                </c:pt>
                <c:pt idx="3">
                  <c:v>1.556321009918846</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71390847445521965"/>
          <c:y val="0.12065937988069761"/>
          <c:w val="0.21428402796514673"/>
          <c:h val="0.71649355828656769"/>
        </c:manualLayout>
      </c:layout>
      <c:overlay val="0"/>
      <c:spPr>
        <a:gradFill>
          <a:gsLst>
            <a:gs pos="0">
              <a:srgbClr val="656565"/>
            </a:gs>
            <a:gs pos="85000">
              <a:srgbClr val="656565">
                <a:lumMod val="60000"/>
                <a:alpha val="90000"/>
              </a:srgbClr>
            </a:gs>
          </a:gsLst>
          <a:lin ang="7800000" scaled="0"/>
        </a:gradFill>
      </c:spPr>
      <c:txPr>
        <a:bodyPr/>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legend>
    <c:plotVisOnly val="1"/>
    <c:dispBlanksAs val="zero"/>
    <c:showDLblsOverMax val="0"/>
  </c:chart>
  <c:spPr>
    <a:gradFill>
      <a:gsLst>
        <a:gs pos="0">
          <a:srgbClr val="000000">
            <a:lumMod val="100000"/>
            <a:alpha val="80000"/>
          </a:srgbClr>
        </a:gs>
        <a:gs pos="85000">
          <a:srgbClr val="656565">
            <a:lumMod val="60000"/>
            <a:alpha val="80000"/>
          </a:srgbClr>
        </a:gs>
      </a:gsLst>
      <a:lin ang="7800000" scaled="0"/>
    </a:gradFill>
  </c:spPr>
  <c:txPr>
    <a:bodyPr/>
    <a:lstStyle/>
    <a:p>
      <a:pPr>
        <a:defRPr sz="1800"/>
      </a:pPr>
      <a:endParaRPr lang="cs-CZ"/>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List1!$A$2</c:f>
              <c:strCache>
                <c:ptCount val="1"/>
                <c:pt idx="0">
                  <c:v>Persons</c:v>
                </c:pt>
              </c:strCache>
            </c:strRef>
          </c:tx>
          <c:spPr>
            <a:solidFill>
              <a:srgbClr val="00B0F0"/>
            </a:solidFill>
          </c:spPr>
          <c:invertIfNegative val="0"/>
          <c:dLbls>
            <c:dLbl>
              <c:idx val="0"/>
              <c:layout>
                <c:manualLayout>
                  <c:x val="2.7294586315806065E-3"/>
                  <c:y val="8.671837557096621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679674480613221E-3"/>
                  <c:y val="8.4374810262376365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0"/>
                  <c:y val="8.9062494521254143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2.5195613185836495E-3"/>
                  <c:y val="8.671874466543153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24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List1!$B$1:$E$1</c:f>
              <c:strCache>
                <c:ptCount val="4"/>
                <c:pt idx="0">
                  <c:v>Senior scientists</c:v>
                </c:pt>
                <c:pt idx="1">
                  <c:v>Junior scientists</c:v>
                </c:pt>
                <c:pt idx="2">
                  <c:v>Lab technicians</c:v>
                </c:pt>
                <c:pt idx="3">
                  <c:v>Admin&amp;Tech support</c:v>
                </c:pt>
              </c:strCache>
            </c:strRef>
          </c:cat>
          <c:val>
            <c:numRef>
              <c:f>List1!$B$2:$E$2</c:f>
              <c:numCache>
                <c:formatCode>General</c:formatCode>
                <c:ptCount val="4"/>
                <c:pt idx="0">
                  <c:v>151</c:v>
                </c:pt>
                <c:pt idx="1">
                  <c:v>166</c:v>
                </c:pt>
                <c:pt idx="2">
                  <c:v>140</c:v>
                </c:pt>
                <c:pt idx="3">
                  <c:v>120</c:v>
                </c:pt>
              </c:numCache>
            </c:numRef>
          </c:val>
        </c:ser>
        <c:ser>
          <c:idx val="1"/>
          <c:order val="1"/>
          <c:tx>
            <c:strRef>
              <c:f>List1!$A$3</c:f>
              <c:strCache>
                <c:ptCount val="1"/>
                <c:pt idx="0">
                  <c:v>FTE</c:v>
                </c:pt>
              </c:strCache>
            </c:strRef>
          </c:tx>
          <c:spPr>
            <a:solidFill>
              <a:srgbClr val="FE792A"/>
            </a:solidFill>
          </c:spPr>
          <c:invertIfNegative val="0"/>
          <c:dLbls>
            <c:dLbl>
              <c:idx val="0"/>
              <c:layout>
                <c:manualLayout>
                  <c:x val="1.0497841509673528E-3"/>
                  <c:y val="0.14062462225488279"/>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0498833462948562E-3"/>
                  <c:y val="0.13124999192605866"/>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2.7295578269081241E-3"/>
                  <c:y val="0.1171874927911237"/>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8.3988683797047705E-4"/>
                  <c:y val="0.11249999307947867"/>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2400" b="1" i="0">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List1!$B$1:$E$1</c:f>
              <c:strCache>
                <c:ptCount val="4"/>
                <c:pt idx="0">
                  <c:v>Senior scientists</c:v>
                </c:pt>
                <c:pt idx="1">
                  <c:v>Junior scientists</c:v>
                </c:pt>
                <c:pt idx="2">
                  <c:v>Lab technicians</c:v>
                </c:pt>
                <c:pt idx="3">
                  <c:v>Admin&amp;Tech support</c:v>
                </c:pt>
              </c:strCache>
            </c:strRef>
          </c:cat>
          <c:val>
            <c:numRef>
              <c:f>List1!$B$3:$E$3</c:f>
              <c:numCache>
                <c:formatCode>0</c:formatCode>
                <c:ptCount val="4"/>
                <c:pt idx="0">
                  <c:v>117.8</c:v>
                </c:pt>
                <c:pt idx="1">
                  <c:v>114.3</c:v>
                </c:pt>
                <c:pt idx="2">
                  <c:v>110.4</c:v>
                </c:pt>
                <c:pt idx="3">
                  <c:v>108.7</c:v>
                </c:pt>
              </c:numCache>
            </c:numRef>
          </c:val>
        </c:ser>
        <c:dLbls>
          <c:showLegendKey val="0"/>
          <c:showVal val="0"/>
          <c:showCatName val="0"/>
          <c:showSerName val="0"/>
          <c:showPercent val="0"/>
          <c:showBubbleSize val="0"/>
        </c:dLbls>
        <c:gapWidth val="41"/>
        <c:axId val="129279488"/>
        <c:axId val="130105920"/>
      </c:barChart>
      <c:lineChart>
        <c:grouping val="standard"/>
        <c:varyColors val="0"/>
        <c:ser>
          <c:idx val="2"/>
          <c:order val="2"/>
          <c:tx>
            <c:strRef>
              <c:f>List1!$A$4</c:f>
              <c:strCache>
                <c:ptCount val="1"/>
                <c:pt idx="0">
                  <c:v>Average age</c:v>
                </c:pt>
              </c:strCache>
            </c:strRef>
          </c:tx>
          <c:spPr>
            <a:ln>
              <a:solidFill>
                <a:srgbClr val="FFFF00"/>
              </a:solidFill>
            </a:ln>
          </c:spPr>
          <c:marker>
            <c:symbol val="none"/>
          </c:marker>
          <c:dLbls>
            <c:dLbl>
              <c:idx val="0"/>
              <c:layout>
                <c:manualLayout>
                  <c:x val="-2.750517799609568E-2"/>
                  <c:y val="4.2187497404804583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2.6035500023806918E-2"/>
                  <c:y val="4.2187497404804583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2.3515938705223258E-2"/>
                  <c:y val="4.4531247260627016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2.1836165029282591E-2"/>
                  <c:y val="4.9218746972271972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a:lstStyle/>
              <a:p>
                <a:pPr>
                  <a:defRPr sz="24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List1!$B$1:$E$1</c:f>
              <c:strCache>
                <c:ptCount val="4"/>
                <c:pt idx="0">
                  <c:v>Senior scientists</c:v>
                </c:pt>
                <c:pt idx="1">
                  <c:v>Junior scientists</c:v>
                </c:pt>
                <c:pt idx="2">
                  <c:v>Lab technicians</c:v>
                </c:pt>
                <c:pt idx="3">
                  <c:v>Admin&amp;Tech support</c:v>
                </c:pt>
              </c:strCache>
            </c:strRef>
          </c:cat>
          <c:val>
            <c:numRef>
              <c:f>List1!$B$4:$E$4</c:f>
              <c:numCache>
                <c:formatCode>General</c:formatCode>
                <c:ptCount val="4"/>
                <c:pt idx="0">
                  <c:v>48</c:v>
                </c:pt>
                <c:pt idx="1">
                  <c:v>31</c:v>
                </c:pt>
                <c:pt idx="2">
                  <c:v>38</c:v>
                </c:pt>
                <c:pt idx="3">
                  <c:v>37</c:v>
                </c:pt>
              </c:numCache>
            </c:numRef>
          </c:val>
          <c:smooth val="0"/>
        </c:ser>
        <c:dLbls>
          <c:showLegendKey val="0"/>
          <c:showVal val="0"/>
          <c:showCatName val="0"/>
          <c:showSerName val="0"/>
          <c:showPercent val="0"/>
          <c:showBubbleSize val="0"/>
        </c:dLbls>
        <c:marker val="1"/>
        <c:smooth val="0"/>
        <c:axId val="129280000"/>
        <c:axId val="130108224"/>
      </c:lineChart>
      <c:catAx>
        <c:axId val="129279488"/>
        <c:scaling>
          <c:orientation val="minMax"/>
        </c:scaling>
        <c:delete val="0"/>
        <c:axPos val="b"/>
        <c:numFmt formatCode="General" sourceLinked="0"/>
        <c:majorTickMark val="out"/>
        <c:minorTickMark val="none"/>
        <c:tickLblPos val="nextTo"/>
        <c:txPr>
          <a:bodyPr rot="-720000" vert="horz" anchor="b"/>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crossAx val="130105920"/>
        <c:crosses val="autoZero"/>
        <c:auto val="1"/>
        <c:lblAlgn val="ctr"/>
        <c:lblOffset val="100"/>
        <c:noMultiLvlLbl val="0"/>
      </c:catAx>
      <c:valAx>
        <c:axId val="130105920"/>
        <c:scaling>
          <c:orientation val="minMax"/>
        </c:scaling>
        <c:delete val="0"/>
        <c:axPos val="l"/>
        <c:majorGridlines/>
        <c:numFmt formatCode="General" sourceLinked="1"/>
        <c:majorTickMark val="out"/>
        <c:minorTickMark val="none"/>
        <c:tickLblPos val="nextTo"/>
        <c:txPr>
          <a:bodyPr/>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crossAx val="129279488"/>
        <c:crosses val="autoZero"/>
        <c:crossBetween val="between"/>
      </c:valAx>
      <c:valAx>
        <c:axId val="130108224"/>
        <c:scaling>
          <c:orientation val="minMax"/>
        </c:scaling>
        <c:delete val="1"/>
        <c:axPos val="r"/>
        <c:numFmt formatCode="General" sourceLinked="1"/>
        <c:majorTickMark val="out"/>
        <c:minorTickMark val="none"/>
        <c:tickLblPos val="none"/>
        <c:crossAx val="129280000"/>
        <c:crosses val="max"/>
        <c:crossBetween val="between"/>
      </c:valAx>
      <c:catAx>
        <c:axId val="129280000"/>
        <c:scaling>
          <c:orientation val="minMax"/>
        </c:scaling>
        <c:delete val="1"/>
        <c:axPos val="b"/>
        <c:numFmt formatCode="General" sourceLinked="1"/>
        <c:majorTickMark val="out"/>
        <c:minorTickMark val="none"/>
        <c:tickLblPos val="none"/>
        <c:crossAx val="130108224"/>
        <c:crosses val="autoZero"/>
        <c:auto val="1"/>
        <c:lblAlgn val="ctr"/>
        <c:lblOffset val="100"/>
        <c:noMultiLvlLbl val="0"/>
      </c:catAx>
    </c:plotArea>
    <c:legend>
      <c:legendPos val="r"/>
      <c:layout>
        <c:manualLayout>
          <c:xMode val="edge"/>
          <c:yMode val="edge"/>
          <c:x val="0.82756052898884247"/>
          <c:y val="3.9583166856350459E-2"/>
          <c:w val="0.14346451584744577"/>
          <c:h val="0.61145850077149966"/>
        </c:manualLayout>
      </c:layout>
      <c:overlay val="0"/>
      <c:spPr>
        <a:gradFill>
          <a:gsLst>
            <a:gs pos="0">
              <a:srgbClr val="656565"/>
            </a:gs>
            <a:gs pos="85000">
              <a:srgbClr val="656565">
                <a:lumMod val="60000"/>
                <a:alpha val="90000"/>
              </a:srgbClr>
            </a:gs>
          </a:gsLst>
          <a:lin ang="7800000" scaled="0"/>
        </a:gradFill>
      </c:spPr>
      <c:txPr>
        <a:bodyPr/>
        <a:lstStyle/>
        <a:p>
          <a:pPr>
            <a:defRPr sz="2000" b="1">
              <a:solidFill>
                <a:schemeClr val="bg1"/>
              </a:solidFill>
              <a:effectLst>
                <a:outerShdw blurRad="38100" dist="38100" dir="2700000" algn="tl">
                  <a:srgbClr val="000000">
                    <a:alpha val="43137"/>
                  </a:srgbClr>
                </a:outerShdw>
              </a:effectLst>
              <a:latin typeface="Gill Sans MT" panose="020B0502020104020203" pitchFamily="34" charset="-18"/>
            </a:defRPr>
          </a:pPr>
          <a:endParaRPr lang="cs-CZ"/>
        </a:p>
      </c:txPr>
    </c:legend>
    <c:plotVisOnly val="1"/>
    <c:dispBlanksAs val="gap"/>
    <c:showDLblsOverMax val="0"/>
  </c:chart>
  <c:spPr>
    <a:gradFill>
      <a:gsLst>
        <a:gs pos="0">
          <a:srgbClr val="000000">
            <a:alpha val="80000"/>
          </a:srgbClr>
        </a:gs>
        <a:gs pos="85000">
          <a:srgbClr val="3D3D3D">
            <a:alpha val="80000"/>
            <a:lumMod val="40000"/>
          </a:srgbClr>
        </a:gs>
      </a:gsLst>
      <a:lin ang="7800000" scaled="0"/>
    </a:gradFill>
  </c:spPr>
  <c:txPr>
    <a:bodyPr/>
    <a:lstStyle/>
    <a:p>
      <a:pPr>
        <a:defRPr sz="1800"/>
      </a:pPr>
      <a:endParaRPr lang="cs-CZ"/>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0.75233</cdr:x>
      <cdr:y>0.50378</cdr:y>
    </cdr:from>
    <cdr:to>
      <cdr:x>0.92787</cdr:x>
      <cdr:y>0.58884</cdr:y>
    </cdr:to>
    <cdr:sp macro="" textlink="">
      <cdr:nvSpPr>
        <cdr:cNvPr id="2" name="TextovéPole 1"/>
        <cdr:cNvSpPr txBox="1"/>
      </cdr:nvSpPr>
      <cdr:spPr>
        <a:xfrm xmlns:a="http://schemas.openxmlformats.org/drawingml/2006/main">
          <a:off x="8640961" y="2558656"/>
          <a:ext cx="2016224" cy="43204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l"/>
          <a:r>
            <a:rPr lang="cs-CZ" sz="2000" dirty="0" smtClean="0">
              <a:solidFill>
                <a:schemeClr val="bg1"/>
              </a:solidFill>
              <a:effectLst>
                <a:outerShdw blurRad="38100" dist="38100" dir="2700000" algn="tl">
                  <a:srgbClr val="000000">
                    <a:alpha val="43137"/>
                  </a:srgbClr>
                </a:outerShdw>
              </a:effectLst>
              <a:latin typeface="Gill Sans MT" panose="020B0502020104020203" pitchFamily="34" charset="-18"/>
            </a:rPr>
            <a:t>(</a:t>
          </a:r>
          <a:r>
            <a:rPr lang="cs-CZ" sz="2000" dirty="0">
              <a:solidFill>
                <a:schemeClr val="bg1"/>
              </a:solidFill>
              <a:effectLst>
                <a:outerShdw blurRad="38100" dist="38100" dir="2700000" algn="tl">
                  <a:srgbClr val="000000">
                    <a:alpha val="43137"/>
                  </a:srgbClr>
                </a:outerShdw>
              </a:effectLst>
              <a:latin typeface="Gill Sans MT" panose="020B0502020104020203" pitchFamily="34" charset="-18"/>
            </a:rPr>
            <a:t>mostly grants)</a:t>
          </a:r>
        </a:p>
      </cdr:txBody>
    </cdr:sp>
  </cdr:relSizeAnchor>
  <cdr:relSizeAnchor xmlns:cdr="http://schemas.openxmlformats.org/drawingml/2006/chartDrawing">
    <cdr:from>
      <cdr:x>0.75233</cdr:x>
      <cdr:y>0.77316</cdr:y>
    </cdr:from>
    <cdr:to>
      <cdr:x>0.96549</cdr:x>
      <cdr:y>0.91493</cdr:y>
    </cdr:to>
    <cdr:sp macro="" textlink="">
      <cdr:nvSpPr>
        <cdr:cNvPr id="3" name="TextovéPole 2"/>
        <cdr:cNvSpPr txBox="1"/>
      </cdr:nvSpPr>
      <cdr:spPr>
        <a:xfrm xmlns:a="http://schemas.openxmlformats.org/drawingml/2006/main">
          <a:off x="8640961" y="3926808"/>
          <a:ext cx="2448272" cy="72008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cs-CZ" sz="2000" dirty="0">
              <a:solidFill>
                <a:schemeClr val="bg1"/>
              </a:solidFill>
              <a:effectLst>
                <a:outerShdw blurRad="38100" dist="38100" dir="2700000" algn="tl">
                  <a:srgbClr val="000000">
                    <a:alpha val="43137"/>
                  </a:srgbClr>
                </a:outerShdw>
              </a:effectLst>
              <a:latin typeface="Gill Sans MT" panose="020B0502020104020203" pitchFamily="34" charset="-18"/>
            </a:rPr>
            <a:t>(contractual research, depreciations)</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sz="quarter" idx="1"/>
          </p:nvPr>
        </p:nvSpPr>
        <p:spPr>
          <a:xfrm>
            <a:off x="3884613" y="0"/>
            <a:ext cx="2971800" cy="497364"/>
          </a:xfrm>
          <a:prstGeom prst="rect">
            <a:avLst/>
          </a:prstGeom>
        </p:spPr>
        <p:txBody>
          <a:bodyPr vert="horz" lIns="91440" tIns="45720" rIns="91440" bIns="45720" rtlCol="0"/>
          <a:lstStyle>
            <a:lvl1pPr algn="r">
              <a:defRPr sz="1200"/>
            </a:lvl1pPr>
          </a:lstStyle>
          <a:p>
            <a:fld id="{BE7AA4A5-5CC3-43FA-80EC-B4112806FB5C}" type="datetimeFigureOut">
              <a:rPr lang="cs-CZ" smtClean="0"/>
              <a:pPr/>
              <a:t>7.12.2015</a:t>
            </a:fld>
            <a:endParaRPr lang="cs-CZ" dirty="0"/>
          </a:p>
        </p:txBody>
      </p:sp>
      <p:sp>
        <p:nvSpPr>
          <p:cNvPr id="4" name="Zástupný symbol pro zápatí 3"/>
          <p:cNvSpPr>
            <a:spLocks noGrp="1"/>
          </p:cNvSpPr>
          <p:nvPr>
            <p:ph type="ftr" sz="quarter" idx="2"/>
          </p:nvPr>
        </p:nvSpPr>
        <p:spPr>
          <a:xfrm>
            <a:off x="0" y="9448185"/>
            <a:ext cx="2971800" cy="497364"/>
          </a:xfrm>
          <a:prstGeom prst="rect">
            <a:avLst/>
          </a:prstGeom>
        </p:spPr>
        <p:txBody>
          <a:bodyPr vert="horz" lIns="91440" tIns="45720" rIns="91440" bIns="45720" rtlCol="0" anchor="b"/>
          <a:lstStyle>
            <a:lvl1pPr algn="l">
              <a:defRPr sz="1200"/>
            </a:lvl1pPr>
          </a:lstStyle>
          <a:p>
            <a:endParaRPr lang="cs-CZ" dirty="0"/>
          </a:p>
        </p:txBody>
      </p:sp>
      <p:sp>
        <p:nvSpPr>
          <p:cNvPr id="5" name="Zástupný symbol pro číslo snímku 4"/>
          <p:cNvSpPr>
            <a:spLocks noGrp="1"/>
          </p:cNvSpPr>
          <p:nvPr>
            <p:ph type="sldNum" sz="quarter" idx="3"/>
          </p:nvPr>
        </p:nvSpPr>
        <p:spPr>
          <a:xfrm>
            <a:off x="3884613" y="9448185"/>
            <a:ext cx="2971800" cy="497364"/>
          </a:xfrm>
          <a:prstGeom prst="rect">
            <a:avLst/>
          </a:prstGeom>
        </p:spPr>
        <p:txBody>
          <a:bodyPr vert="horz" lIns="91440" tIns="45720" rIns="91440" bIns="45720" rtlCol="0" anchor="b"/>
          <a:lstStyle>
            <a:lvl1pPr algn="r">
              <a:defRPr sz="1200"/>
            </a:lvl1pPr>
          </a:lstStyle>
          <a:p>
            <a:fld id="{D2F43088-B876-4BB4-9F64-54236247D56E}" type="slidenum">
              <a:rPr lang="cs-CZ" smtClean="0"/>
              <a:pPr/>
              <a:t>‹#›</a:t>
            </a:fld>
            <a:endParaRPr lang="cs-CZ" dirty="0"/>
          </a:p>
        </p:txBody>
      </p:sp>
    </p:spTree>
    <p:extLst>
      <p:ext uri="{BB962C8B-B14F-4D97-AF65-F5344CB8AC3E}">
        <p14:creationId xmlns:p14="http://schemas.microsoft.com/office/powerpoint/2010/main" val="12539870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97364"/>
          </a:xfrm>
          <a:prstGeom prst="rect">
            <a:avLst/>
          </a:prstGeom>
        </p:spPr>
        <p:txBody>
          <a:bodyPr vert="horz" lIns="91440" tIns="45720" rIns="91440" bIns="45720" rtlCol="0"/>
          <a:lstStyle>
            <a:lvl1pPr algn="r">
              <a:defRPr sz="1200"/>
            </a:lvl1pPr>
          </a:lstStyle>
          <a:p>
            <a:fld id="{F6A7D8AF-E739-4792-BF8B-B94EA2D013F4}" type="datetimeFigureOut">
              <a:rPr lang="cs-CZ" smtClean="0"/>
              <a:pPr/>
              <a:t>7.12.2015</a:t>
            </a:fld>
            <a:endParaRPr lang="cs-CZ" dirty="0"/>
          </a:p>
        </p:txBody>
      </p:sp>
      <p:sp>
        <p:nvSpPr>
          <p:cNvPr id="4" name="Zástupný symbol pro obrázek snímku 3"/>
          <p:cNvSpPr>
            <a:spLocks noGrp="1" noRot="1" noChangeAspect="1"/>
          </p:cNvSpPr>
          <p:nvPr>
            <p:ph type="sldImg" idx="2"/>
          </p:nvPr>
        </p:nvSpPr>
        <p:spPr>
          <a:xfrm>
            <a:off x="114300" y="746125"/>
            <a:ext cx="6629400" cy="3730625"/>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724956"/>
            <a:ext cx="5486400" cy="4476274"/>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48185"/>
            <a:ext cx="2971800" cy="497364"/>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9448185"/>
            <a:ext cx="2971800" cy="497364"/>
          </a:xfrm>
          <a:prstGeom prst="rect">
            <a:avLst/>
          </a:prstGeom>
        </p:spPr>
        <p:txBody>
          <a:bodyPr vert="horz" lIns="91440" tIns="45720" rIns="91440" bIns="45720" rtlCol="0" anchor="b"/>
          <a:lstStyle>
            <a:lvl1pPr algn="r">
              <a:defRPr sz="1200"/>
            </a:lvl1pPr>
          </a:lstStyle>
          <a:p>
            <a:fld id="{BB6315C6-B01A-4851-A111-942E95C48A39}" type="slidenum">
              <a:rPr lang="cs-CZ" smtClean="0"/>
              <a:pPr/>
              <a:t>‹#›</a:t>
            </a:fld>
            <a:endParaRPr lang="cs-CZ" dirty="0"/>
          </a:p>
        </p:txBody>
      </p:sp>
    </p:spTree>
    <p:extLst>
      <p:ext uri="{BB962C8B-B14F-4D97-AF65-F5344CB8AC3E}">
        <p14:creationId xmlns:p14="http://schemas.microsoft.com/office/powerpoint/2010/main" val="2470402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0" y="2130426"/>
            <a:ext cx="103632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E1A5ABFE-4CD2-49A7-993E-AF40A01498D8}" type="datetime1">
              <a:rPr lang="cs-CZ" smtClean="0"/>
              <a:pPr/>
              <a:t>7.12.2015</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3634151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6A2543D-3318-4751-8845-557AB0B51CBD}" type="datetime1">
              <a:rPr lang="cs-CZ" smtClean="0"/>
              <a:pPr/>
              <a:t>7.12.2015</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6077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84" y="4406901"/>
            <a:ext cx="103632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03C9D0E3-90A7-45D3-9957-7326ACB2FAA1}" type="datetime1">
              <a:rPr lang="cs-CZ" smtClean="0"/>
              <a:pPr/>
              <a:t>7.12.2015</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1885372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760329D7-BDD2-4CE9-8F45-60F403461D34}" type="datetime1">
              <a:rPr lang="cs-CZ" smtClean="0"/>
              <a:pPr/>
              <a:t>7.12.2015</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4102516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01DB9FDD-4217-474E-9CF2-645ADC5C1A7A}" type="datetime1">
              <a:rPr lang="cs-CZ" smtClean="0"/>
              <a:pPr/>
              <a:t>7.12.2015</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3471012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64E0927-6197-4DE9-9899-901A63274047}" type="datetime1">
              <a:rPr lang="cs-CZ" smtClean="0"/>
              <a:pPr/>
              <a:t>7.12.2015</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3167825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4E81EC38-ACAA-4E70-BADF-CE8314667B23}" type="datetime1">
              <a:rPr lang="cs-CZ" smtClean="0"/>
              <a:pPr/>
              <a:t>7.12.2015</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1258769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1" y="273050"/>
            <a:ext cx="4011084"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7F76C23B-3297-414A-BF30-0DC59EC16A22}" type="datetime1">
              <a:rPr lang="cs-CZ" smtClean="0"/>
              <a:pPr/>
              <a:t>7.12.2015</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3693909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17" y="4800600"/>
            <a:ext cx="73152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dirty="0" smtClean="0"/>
              <a:t>Kliknutím na ikonu přidáte obrázek.</a:t>
            </a:r>
            <a:endParaRPr lang="cs-CZ" dirty="0"/>
          </a:p>
        </p:txBody>
      </p:sp>
      <p:sp>
        <p:nvSpPr>
          <p:cNvPr id="4" name="Zástupný symbol pro text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97A86438-33AC-4815-88A0-4CAEE7CE3192}" type="datetime1">
              <a:rPr lang="cs-CZ" smtClean="0"/>
              <a:pPr/>
              <a:t>7.12.2015</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2586785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642F3641-9986-424D-A2B6-F521E2469F68}" type="datetime1">
              <a:rPr lang="cs-CZ" smtClean="0"/>
              <a:pPr/>
              <a:t>7.12.2015</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482130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839200" y="274639"/>
            <a:ext cx="27432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609600" y="274639"/>
            <a:ext cx="80264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42E81FD-6290-4F2B-BCD2-CA8970DE0810}" type="datetime1">
              <a:rPr lang="cs-CZ" smtClean="0"/>
              <a:pPr/>
              <a:t>7.12.2015</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2957953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cs-CZ" dirty="0" smtClean="0"/>
              <a:t>Kliknutím lze upravit styl.</a:t>
            </a:r>
            <a:endParaRPr lang="cs-CZ" dirty="0"/>
          </a:p>
        </p:txBody>
      </p:sp>
      <p:sp>
        <p:nvSpPr>
          <p:cNvPr id="3" name="Zástupný symbol pro text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26F057-25A7-493C-9E6A-5A00111C6B37}" type="datetime1">
              <a:rPr lang="cs-CZ" smtClean="0"/>
              <a:pPr/>
              <a:t>7.12.2015</a:t>
            </a:fld>
            <a:endParaRPr lang="cs-CZ" dirty="0"/>
          </a:p>
        </p:txBody>
      </p:sp>
      <p:sp>
        <p:nvSpPr>
          <p:cNvPr id="5" name="Zástupný symbol pro zápatí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C8175B-ECDE-4313-82A5-6F95226DF601}" type="slidenum">
              <a:rPr lang="cs-CZ" smtClean="0"/>
              <a:pPr/>
              <a:t>‹#›</a:t>
            </a:fld>
            <a:endParaRPr lang="cs-CZ" dirty="0"/>
          </a:p>
        </p:txBody>
      </p:sp>
    </p:spTree>
    <p:extLst>
      <p:ext uri="{BB962C8B-B14F-4D97-AF65-F5344CB8AC3E}">
        <p14:creationId xmlns:p14="http://schemas.microsoft.com/office/powerpoint/2010/main" val="34676705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4.png"/><Relationship Id="rId10" Type="http://schemas.openxmlformats.org/officeDocument/2006/relationships/image" Target="../media/image16.png"/><Relationship Id="rId4" Type="http://schemas.microsoft.com/office/2007/relationships/hdphoto" Target="../media/hdphoto1.wdp"/><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4.png"/><Relationship Id="rId7"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30.jpeg"/><Relationship Id="rId7" Type="http://schemas.openxmlformats.org/officeDocument/2006/relationships/image" Target="../media/image33.gif"/><Relationship Id="rId12" Type="http://schemas.openxmlformats.org/officeDocument/2006/relationships/image" Target="../media/image38.gi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32.gif"/><Relationship Id="rId11" Type="http://schemas.openxmlformats.org/officeDocument/2006/relationships/image" Target="../media/image37.jpeg"/><Relationship Id="rId5" Type="http://schemas.openxmlformats.org/officeDocument/2006/relationships/image" Target="../media/image31.jpeg"/><Relationship Id="rId10" Type="http://schemas.openxmlformats.org/officeDocument/2006/relationships/image" Target="../media/image36.gif"/><Relationship Id="rId4" Type="http://schemas.openxmlformats.org/officeDocument/2006/relationships/image" Target="../media/image4.png"/><Relationship Id="rId9" Type="http://schemas.openxmlformats.org/officeDocument/2006/relationships/image" Target="../media/image35.jpeg"/></Relationships>
</file>

<file path=ppt/slides/_rels/slide15.xml.rels><?xml version="1.0" encoding="UTF-8" standalone="yes"?>
<Relationships xmlns="http://schemas.openxmlformats.org/package/2006/relationships"><Relationship Id="rId8" Type="http://schemas.openxmlformats.org/officeDocument/2006/relationships/image" Target="../media/image33.gif"/><Relationship Id="rId3" Type="http://schemas.openxmlformats.org/officeDocument/2006/relationships/image" Target="../media/image30.jpeg"/><Relationship Id="rId7" Type="http://schemas.openxmlformats.org/officeDocument/2006/relationships/image" Target="../media/image34.jpeg"/><Relationship Id="rId12" Type="http://schemas.openxmlformats.org/officeDocument/2006/relationships/image" Target="../media/image38.gi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32.gif"/><Relationship Id="rId11" Type="http://schemas.openxmlformats.org/officeDocument/2006/relationships/image" Target="../media/image37.jpeg"/><Relationship Id="rId5" Type="http://schemas.openxmlformats.org/officeDocument/2006/relationships/image" Target="../media/image31.jpeg"/><Relationship Id="rId10" Type="http://schemas.openxmlformats.org/officeDocument/2006/relationships/image" Target="../media/image36.gif"/><Relationship Id="rId4" Type="http://schemas.openxmlformats.org/officeDocument/2006/relationships/image" Target="../media/image4.png"/><Relationship Id="rId9"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chart" Target="../charts/chart1.xml"/><Relationship Id="rId5" Type="http://schemas.openxmlformats.org/officeDocument/2006/relationships/image" Target="../media/image4.png"/><Relationship Id="rId4" Type="http://schemas.microsoft.com/office/2007/relationships/hdphoto" Target="../media/hdphoto3.wdp"/></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chart" Target="../charts/chart2.xml"/><Relationship Id="rId5" Type="http://schemas.openxmlformats.org/officeDocument/2006/relationships/image" Target="../media/image4.png"/><Relationship Id="rId4"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chart" Target="../charts/chart3.xml"/><Relationship Id="rId5" Type="http://schemas.openxmlformats.org/officeDocument/2006/relationships/image" Target="../media/image4.png"/><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png"/><Relationship Id="rId7"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jpe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2.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lum/>
          </a:blip>
          <a:srcRect/>
          <a:stretch>
            <a:fillRect/>
          </a:stretch>
        </a:blip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1178" y="-27024"/>
            <a:ext cx="3233370" cy="3240000"/>
          </a:xfrm>
          <a:prstGeom prst="rect">
            <a:avLst/>
          </a:prstGeom>
          <a:noFill/>
          <a:ln>
            <a:noFill/>
          </a:ln>
          <a:effectLst>
            <a:glow rad="635000">
              <a:srgbClr val="447B1F">
                <a:alpha val="25000"/>
              </a:srgbClr>
            </a:glo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32186" y="-27024"/>
            <a:ext cx="3220128" cy="3240000"/>
          </a:xfrm>
          <a:prstGeom prst="rect">
            <a:avLst/>
          </a:prstGeom>
          <a:noFill/>
          <a:ln w="76200">
            <a:noFill/>
            <a:miter lim="800000"/>
            <a:headEnd/>
            <a:tailEnd/>
          </a:ln>
          <a:effectLst>
            <a:glow rad="635000">
              <a:srgbClr val="447B1F">
                <a:alpha val="25000"/>
              </a:srgbClr>
            </a:glow>
            <a:softEdge rad="63500"/>
          </a:effectLst>
          <a:extLst>
            <a:ext uri="{909E8E84-426E-40DD-AFC4-6F175D3DCCD1}">
              <a14:hiddenFill xmlns:a14="http://schemas.microsoft.com/office/drawing/2010/main">
                <a:solidFill>
                  <a:schemeClr val="accent1"/>
                </a:solidFill>
              </a14:hiddenFill>
            </a:ext>
          </a:extLst>
        </p:spPr>
      </p:pic>
      <p:sp>
        <p:nvSpPr>
          <p:cNvPr id="4" name="TextovéPole 3"/>
          <p:cNvSpPr txBox="1"/>
          <p:nvPr/>
        </p:nvSpPr>
        <p:spPr>
          <a:xfrm>
            <a:off x="335360" y="3140968"/>
            <a:ext cx="11521279" cy="1200329"/>
          </a:xfrm>
          <a:prstGeom prst="rect">
            <a:avLst/>
          </a:prstGeom>
          <a:noFill/>
        </p:spPr>
        <p:txBody>
          <a:bodyPr wrap="square" rtlCol="0">
            <a:spAutoFit/>
          </a:bodyPr>
          <a:lstStyle/>
          <a:p>
            <a:pPr algn="ctr"/>
            <a:r>
              <a:rPr lang="cs-CZ" sz="3600" b="1" spc="600" dirty="0">
                <a:solidFill>
                  <a:schemeClr val="bg1"/>
                </a:solidFill>
                <a:effectLst>
                  <a:outerShdw blurRad="38100" dist="38100" dir="2700000" algn="tl">
                    <a:srgbClr val="000000">
                      <a:alpha val="43137"/>
                    </a:srgbClr>
                  </a:outerShdw>
                </a:effectLst>
                <a:latin typeface="Gill Sans MT" panose="020B0502020104020203" pitchFamily="34" charset="-18"/>
              </a:rPr>
              <a:t>BIOLOGY CENTRE OF THE CZECH ACADEMY OF SCIENCES</a:t>
            </a:r>
          </a:p>
        </p:txBody>
      </p:sp>
      <p:pic>
        <p:nvPicPr>
          <p:cNvPr id="1041"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52314" y="4355501"/>
            <a:ext cx="2898864" cy="1476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102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33692" y="-27024"/>
            <a:ext cx="2939929" cy="2952000"/>
          </a:xfrm>
          <a:prstGeom prst="rect">
            <a:avLst/>
          </a:prstGeom>
          <a:noFill/>
          <a:ln>
            <a:noFill/>
          </a:ln>
          <a:effectLst>
            <a:glow rad="635000">
              <a:srgbClr val="447B1F">
                <a:alpha val="25000"/>
              </a:srgbClr>
            </a:glow>
            <a:softEdge rad="63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36343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3015384" y="2420888"/>
            <a:ext cx="7489464" cy="3970318"/>
          </a:xfrm>
          <a:prstGeom prst="rect">
            <a:avLst/>
          </a:prstGeom>
          <a:noFill/>
        </p:spPr>
        <p:txBody>
          <a:bodyPr wrap="square" rtlCol="0">
            <a:spAutoFit/>
          </a:bodyPr>
          <a:lstStyle/>
          <a:p>
            <a:pPr marL="742950" indent="-742950">
              <a:buAutoNum type="arabicPeriod"/>
            </a:pPr>
            <a:r>
              <a:rPr lang="cs-CZ" sz="2800" b="1" dirty="0" smtClean="0">
                <a:solidFill>
                  <a:srgbClr val="FE792A"/>
                </a:solidFill>
                <a:latin typeface="Gill Sans MT" panose="020B0502020104020203" pitchFamily="34" charset="-18"/>
              </a:rPr>
              <a:t>About the Biology Centre</a:t>
            </a:r>
          </a:p>
          <a:p>
            <a:pPr marL="742950" indent="-742950">
              <a:buAutoNum type="arabicPeriod"/>
            </a:pPr>
            <a:r>
              <a:rPr lang="cs-CZ" sz="2800" b="1" dirty="0" smtClean="0">
                <a:solidFill>
                  <a:srgbClr val="FE792A"/>
                </a:solidFill>
                <a:latin typeface="Gill Sans MT" panose="020B0502020104020203" pitchFamily="34" charset="-18"/>
              </a:rPr>
              <a:t>Mission and Strategy</a:t>
            </a:r>
          </a:p>
          <a:p>
            <a:pPr marL="742950" indent="-742950">
              <a:buAutoNum type="arabicPeriod"/>
            </a:pPr>
            <a:r>
              <a:rPr lang="cs-CZ" sz="2800" b="1" dirty="0" smtClean="0">
                <a:solidFill>
                  <a:srgbClr val="FE792A"/>
                </a:solidFill>
                <a:latin typeface="Gill Sans MT" panose="020B0502020104020203" pitchFamily="34" charset="-18"/>
              </a:rPr>
              <a:t>Structure and Location</a:t>
            </a:r>
          </a:p>
          <a:p>
            <a:pPr marL="742950" indent="-742950">
              <a:buAutoNum type="arabicPeriod"/>
            </a:pPr>
            <a:r>
              <a:rPr lang="cs-CZ" sz="2800" b="1" dirty="0" smtClean="0">
                <a:solidFill>
                  <a:srgbClr val="FE792A"/>
                </a:solidFill>
                <a:latin typeface="Gill Sans MT" panose="020B0502020104020203" pitchFamily="34" charset="-18"/>
              </a:rPr>
              <a:t>BC in Numbers</a:t>
            </a:r>
          </a:p>
          <a:p>
            <a:pPr marL="742950" indent="-742950">
              <a:buAutoNum type="arabicPeriod"/>
            </a:pPr>
            <a:r>
              <a:rPr lang="cs-CZ" sz="2800" b="1" dirty="0" smtClean="0">
                <a:solidFill>
                  <a:srgbClr val="FE792A"/>
                </a:solidFill>
                <a:latin typeface="Gill Sans MT" panose="020B0502020104020203" pitchFamily="34" charset="-18"/>
              </a:rPr>
              <a:t>Research Outputs</a:t>
            </a:r>
          </a:p>
          <a:p>
            <a:pPr marL="742950" indent="-742950">
              <a:buAutoNum type="arabicPeriod"/>
            </a:pPr>
            <a:r>
              <a:rPr lang="cs-CZ" sz="2800" b="1" dirty="0" smtClean="0">
                <a:solidFill>
                  <a:srgbClr val="FE792A"/>
                </a:solidFill>
                <a:latin typeface="Gill Sans MT" panose="020B0502020104020203" pitchFamily="34" charset="-18"/>
              </a:rPr>
              <a:t>Funding and Personnel</a:t>
            </a:r>
          </a:p>
          <a:p>
            <a:pPr marL="742950" indent="-742950">
              <a:buAutoNum type="arabicPeriod"/>
            </a:pPr>
            <a:r>
              <a:rPr lang="cs-CZ" sz="2800" b="1" dirty="0" smtClean="0">
                <a:solidFill>
                  <a:srgbClr val="FE792A"/>
                </a:solidFill>
                <a:latin typeface="Gill Sans MT" panose="020B0502020104020203" pitchFamily="34" charset="-18"/>
              </a:rPr>
              <a:t>Cooperation, Success in FP7</a:t>
            </a:r>
          </a:p>
          <a:p>
            <a:pPr marL="742950" indent="-742950">
              <a:buAutoNum type="arabicPeriod"/>
            </a:pPr>
            <a:r>
              <a:rPr lang="cs-CZ" sz="2800" b="1" dirty="0" smtClean="0">
                <a:solidFill>
                  <a:srgbClr val="FE792A"/>
                </a:solidFill>
                <a:latin typeface="Gill Sans MT" panose="020B0502020104020203" pitchFamily="34" charset="-18"/>
              </a:rPr>
              <a:t>Teaching, </a:t>
            </a:r>
            <a:r>
              <a:rPr lang="cs-CZ" sz="2800" b="1" smtClean="0">
                <a:solidFill>
                  <a:srgbClr val="FE792A"/>
                </a:solidFill>
                <a:latin typeface="Gill Sans MT" panose="020B0502020104020203" pitchFamily="34" charset="-18"/>
              </a:rPr>
              <a:t>Public </a:t>
            </a:r>
            <a:r>
              <a:rPr lang="cs-CZ" sz="2800" b="1" smtClean="0">
                <a:solidFill>
                  <a:srgbClr val="FE792A"/>
                </a:solidFill>
                <a:latin typeface="Gill Sans MT" panose="020B0502020104020203" pitchFamily="34" charset="-18"/>
              </a:rPr>
              <a:t>Engagement</a:t>
            </a:r>
          </a:p>
          <a:p>
            <a:pPr marL="742950" indent="-742950">
              <a:buAutoNum type="arabicPeriod"/>
            </a:pPr>
            <a:r>
              <a:rPr lang="cs-CZ" sz="2800" b="1" smtClean="0">
                <a:solidFill>
                  <a:srgbClr val="FE792A"/>
                </a:solidFill>
                <a:latin typeface="Gill Sans MT" panose="020B0502020104020203" pitchFamily="34" charset="-18"/>
              </a:rPr>
              <a:t>Technology Transfer</a:t>
            </a:r>
            <a:endParaRPr lang="cs-CZ" sz="2800" b="1" dirty="0" smtClean="0">
              <a:solidFill>
                <a:srgbClr val="FE792A"/>
              </a:solidFill>
              <a:latin typeface="Gill Sans MT" panose="020B0502020104020203" pitchFamily="34" charset="-18"/>
            </a:endParaRP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a:t>
            </a:r>
            <a:r>
              <a:rPr lang="cs-CZ" sz="3600" b="1" smtClean="0">
                <a:solidFill>
                  <a:srgbClr val="447B1F"/>
                </a:solidFill>
                <a:effectLst>
                  <a:outerShdw blurRad="38100" dist="38100" dir="2700000" algn="tl">
                    <a:srgbClr val="000000">
                      <a:alpha val="43137"/>
                    </a:srgbClr>
                  </a:outerShdw>
                </a:effectLst>
                <a:latin typeface="Gill Sans MT" panose="020B0502020104020203" pitchFamily="34" charset="-18"/>
              </a:rPr>
              <a:t>of </a:t>
            </a: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Tree>
    <p:extLst>
      <p:ext uri="{BB962C8B-B14F-4D97-AF65-F5344CB8AC3E}">
        <p14:creationId xmlns:p14="http://schemas.microsoft.com/office/powerpoint/2010/main" val="3003763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sp>
        <p:nvSpPr>
          <p:cNvPr id="10" name="Ohnutý pruh 9"/>
          <p:cNvSpPr/>
          <p:nvPr/>
        </p:nvSpPr>
        <p:spPr>
          <a:xfrm>
            <a:off x="-5480036" y="442168"/>
            <a:ext cx="7003152" cy="7003152"/>
          </a:xfrm>
          <a:prstGeom prst="blockArc">
            <a:avLst>
              <a:gd name="adj1" fmla="val 18900000"/>
              <a:gd name="adj2" fmla="val 2700000"/>
              <a:gd name="adj3" fmla="val 308"/>
            </a:avLst>
          </a:prstGeom>
        </p:spPr>
        <p:style>
          <a:lnRef idx="2">
            <a:schemeClr val="accent3">
              <a:shade val="60000"/>
              <a:hueOff val="0"/>
              <a:satOff val="0"/>
              <a:lumOff val="0"/>
              <a:alphaOff val="0"/>
            </a:schemeClr>
          </a:lnRef>
          <a:fillRef idx="0">
            <a:schemeClr val="accent3">
              <a:hueOff val="0"/>
              <a:satOff val="0"/>
              <a:lumOff val="0"/>
              <a:alphaOff val="0"/>
            </a:schemeClr>
          </a:fillRef>
          <a:effectRef idx="0">
            <a:schemeClr val="accent3">
              <a:hueOff val="0"/>
              <a:satOff val="0"/>
              <a:lumOff val="0"/>
              <a:alphaOff val="0"/>
            </a:schemeClr>
          </a:effectRef>
          <a:fontRef idx="minor">
            <a:schemeClr val="tx1">
              <a:hueOff val="0"/>
              <a:satOff val="0"/>
              <a:lumOff val="0"/>
              <a:alphaOff val="0"/>
            </a:schemeClr>
          </a:fontRef>
        </p:style>
      </p:sp>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7" name="Skupina 6"/>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8" name="Zaoblený obdélník 7"/>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9"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ABOUT THE BIOLOGY CENTRE (BC)</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61" name="Skupina 60"/>
          <p:cNvGrpSpPr/>
          <p:nvPr/>
        </p:nvGrpSpPr>
        <p:grpSpPr>
          <a:xfrm>
            <a:off x="479376" y="1447459"/>
            <a:ext cx="11445113" cy="720000"/>
            <a:chOff x="479376" y="1447459"/>
            <a:chExt cx="11445113" cy="720000"/>
          </a:xfrm>
        </p:grpSpPr>
        <p:grpSp>
          <p:nvGrpSpPr>
            <p:cNvPr id="16" name="Skupina 15"/>
            <p:cNvGrpSpPr/>
            <p:nvPr/>
          </p:nvGrpSpPr>
          <p:grpSpPr>
            <a:xfrm>
              <a:off x="928128" y="1482452"/>
              <a:ext cx="10996361" cy="650538"/>
              <a:chOff x="489755" y="325061"/>
              <a:chExt cx="10853216" cy="650538"/>
            </a:xfrm>
          </p:grpSpPr>
          <p:sp>
            <p:nvSpPr>
              <p:cNvPr id="17" name="Obdélník 16"/>
              <p:cNvSpPr/>
              <p:nvPr/>
            </p:nvSpPr>
            <p:spPr>
              <a:xfrm>
                <a:off x="489755" y="325061"/>
                <a:ext cx="1085321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18" name="Obdélník 17"/>
              <p:cNvSpPr/>
              <p:nvPr/>
            </p:nvSpPr>
            <p:spPr>
              <a:xfrm>
                <a:off x="489755" y="325061"/>
                <a:ext cx="1085321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2800" b="1" kern="1200" spc="300" dirty="0" smtClean="0">
                    <a:solidFill>
                      <a:srgbClr val="447B1F"/>
                    </a:solidFill>
                    <a:latin typeface="Gill Sans MT" panose="020B0502020104020203" pitchFamily="34" charset="-18"/>
                  </a:rPr>
                  <a:t>Public research institution</a:t>
                </a:r>
                <a:endParaRPr lang="cs-CZ" sz="2800" b="1" kern="1200" spc="300" dirty="0">
                  <a:solidFill>
                    <a:srgbClr val="447B1F"/>
                  </a:solidFill>
                  <a:latin typeface="Gill Sans MT" panose="020B0502020104020203" pitchFamily="34" charset="-18"/>
                </a:endParaRPr>
              </a:p>
            </p:txBody>
          </p:sp>
        </p:grpSp>
        <p:sp>
          <p:nvSpPr>
            <p:cNvPr id="11" name="Ovál 10"/>
            <p:cNvSpPr/>
            <p:nvPr/>
          </p:nvSpPr>
          <p:spPr>
            <a:xfrm>
              <a:off x="479376" y="1447459"/>
              <a:ext cx="720000" cy="72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38" name="Skupina 37"/>
          <p:cNvGrpSpPr/>
          <p:nvPr/>
        </p:nvGrpSpPr>
        <p:grpSpPr>
          <a:xfrm>
            <a:off x="971907" y="2277009"/>
            <a:ext cx="10956741" cy="720000"/>
            <a:chOff x="789053" y="2247392"/>
            <a:chExt cx="10956741" cy="720000"/>
          </a:xfrm>
        </p:grpSpPr>
        <p:grpSp>
          <p:nvGrpSpPr>
            <p:cNvPr id="19" name="Skupina 18"/>
            <p:cNvGrpSpPr/>
            <p:nvPr/>
          </p:nvGrpSpPr>
          <p:grpSpPr>
            <a:xfrm>
              <a:off x="1215591" y="2276497"/>
              <a:ext cx="10530203" cy="650538"/>
              <a:chOff x="955912" y="1300556"/>
              <a:chExt cx="10387059" cy="650538"/>
            </a:xfrm>
          </p:grpSpPr>
          <p:sp>
            <p:nvSpPr>
              <p:cNvPr id="29" name="Obdélník 28"/>
              <p:cNvSpPr/>
              <p:nvPr/>
            </p:nvSpPr>
            <p:spPr>
              <a:xfrm>
                <a:off x="955912" y="1300556"/>
                <a:ext cx="10387059"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30" name="Obdélník 29"/>
              <p:cNvSpPr/>
              <p:nvPr/>
            </p:nvSpPr>
            <p:spPr>
              <a:xfrm>
                <a:off x="955912" y="1300556"/>
                <a:ext cx="10387059"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2800" b="1" kern="1200" spc="300" dirty="0" smtClean="0">
                    <a:solidFill>
                      <a:srgbClr val="447B1F"/>
                    </a:solidFill>
                    <a:latin typeface="Gill Sans MT" panose="020B0502020104020203" pitchFamily="34" charset="-18"/>
                  </a:rPr>
                  <a:t>Part of The Czech Academy of Sciences (CAS)</a:t>
                </a:r>
                <a:endParaRPr lang="cs-CZ" sz="2800" b="1" kern="1200" spc="300" dirty="0">
                  <a:solidFill>
                    <a:srgbClr val="447B1F"/>
                  </a:solidFill>
                  <a:latin typeface="Gill Sans MT" panose="020B0502020104020203" pitchFamily="34" charset="-18"/>
                </a:endParaRPr>
              </a:p>
            </p:txBody>
          </p:sp>
        </p:grpSp>
        <p:sp>
          <p:nvSpPr>
            <p:cNvPr id="12" name="Ovál 11"/>
            <p:cNvSpPr/>
            <p:nvPr/>
          </p:nvSpPr>
          <p:spPr>
            <a:xfrm>
              <a:off x="789053" y="2247392"/>
              <a:ext cx="720000" cy="72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39" name="Skupina 38"/>
          <p:cNvGrpSpPr/>
          <p:nvPr/>
        </p:nvGrpSpPr>
        <p:grpSpPr>
          <a:xfrm>
            <a:off x="1212937" y="3107742"/>
            <a:ext cx="10711551" cy="720000"/>
            <a:chOff x="1035989" y="3141882"/>
            <a:chExt cx="10787719" cy="720000"/>
          </a:xfrm>
        </p:grpSpPr>
        <p:grpSp>
          <p:nvGrpSpPr>
            <p:cNvPr id="20" name="Skupina 19"/>
            <p:cNvGrpSpPr/>
            <p:nvPr/>
          </p:nvGrpSpPr>
          <p:grpSpPr>
            <a:xfrm>
              <a:off x="1445202" y="3173300"/>
              <a:ext cx="10378506" cy="657488"/>
              <a:chOff x="1098985" y="2276052"/>
              <a:chExt cx="10243986" cy="657488"/>
            </a:xfrm>
          </p:grpSpPr>
          <p:sp>
            <p:nvSpPr>
              <p:cNvPr id="27" name="Obdélník 26"/>
              <p:cNvSpPr/>
              <p:nvPr/>
            </p:nvSpPr>
            <p:spPr>
              <a:xfrm>
                <a:off x="1098985" y="2283002"/>
                <a:ext cx="1024398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8" name="Obdélník 27"/>
              <p:cNvSpPr/>
              <p:nvPr/>
            </p:nvSpPr>
            <p:spPr>
              <a:xfrm>
                <a:off x="1098985" y="2276052"/>
                <a:ext cx="1024398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2800" b="1" kern="1200" spc="300" dirty="0" smtClean="0">
                    <a:solidFill>
                      <a:srgbClr val="447B1F"/>
                    </a:solidFill>
                    <a:latin typeface="Gill Sans MT" panose="020B0502020104020203" pitchFamily="34" charset="-18"/>
                  </a:rPr>
                  <a:t>First laboratory of BC established in 1950</a:t>
                </a:r>
                <a:endParaRPr lang="cs-CZ" sz="2800" b="1" kern="1200" spc="300" dirty="0">
                  <a:solidFill>
                    <a:srgbClr val="447B1F"/>
                  </a:solidFill>
                  <a:latin typeface="Gill Sans MT" panose="020B0502020104020203" pitchFamily="34" charset="-18"/>
                </a:endParaRPr>
              </a:p>
            </p:txBody>
          </p:sp>
        </p:grpSp>
        <p:sp>
          <p:nvSpPr>
            <p:cNvPr id="13" name="Ovál 12"/>
            <p:cNvSpPr/>
            <p:nvPr/>
          </p:nvSpPr>
          <p:spPr>
            <a:xfrm>
              <a:off x="1035989" y="3141882"/>
              <a:ext cx="725120" cy="72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60" name="Skupina 59"/>
          <p:cNvGrpSpPr/>
          <p:nvPr/>
        </p:nvGrpSpPr>
        <p:grpSpPr>
          <a:xfrm>
            <a:off x="1204813" y="3961694"/>
            <a:ext cx="10719676" cy="720000"/>
            <a:chOff x="1204813" y="3961694"/>
            <a:chExt cx="10719676" cy="720000"/>
          </a:xfrm>
        </p:grpSpPr>
        <p:grpSp>
          <p:nvGrpSpPr>
            <p:cNvPr id="22" name="Skupina 21"/>
            <p:cNvGrpSpPr/>
            <p:nvPr/>
          </p:nvGrpSpPr>
          <p:grpSpPr>
            <a:xfrm>
              <a:off x="1653347" y="3996425"/>
              <a:ext cx="10271142" cy="650538"/>
              <a:chOff x="489755" y="4227043"/>
              <a:chExt cx="10853216" cy="650538"/>
            </a:xfrm>
          </p:grpSpPr>
          <p:sp>
            <p:nvSpPr>
              <p:cNvPr id="23" name="Obdélník 22"/>
              <p:cNvSpPr/>
              <p:nvPr/>
            </p:nvSpPr>
            <p:spPr>
              <a:xfrm>
                <a:off x="489755" y="4227043"/>
                <a:ext cx="1085321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4" name="Obdélník 23"/>
              <p:cNvSpPr/>
              <p:nvPr/>
            </p:nvSpPr>
            <p:spPr>
              <a:xfrm>
                <a:off x="489755" y="4227043"/>
                <a:ext cx="1085321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2800" b="1" kern="1200" spc="300" dirty="0" smtClean="0">
                    <a:solidFill>
                      <a:srgbClr val="447B1F"/>
                    </a:solidFill>
                    <a:latin typeface="Gill Sans MT" panose="020B0502020104020203" pitchFamily="34" charset="-18"/>
                  </a:rPr>
                  <a:t>Previously 5 independent scientific institutes</a:t>
                </a:r>
                <a:endParaRPr lang="cs-CZ" sz="2800" b="1" kern="1200" spc="300" dirty="0">
                  <a:solidFill>
                    <a:srgbClr val="447B1F"/>
                  </a:solidFill>
                  <a:latin typeface="Gill Sans MT" panose="020B0502020104020203" pitchFamily="34" charset="-18"/>
                </a:endParaRPr>
              </a:p>
            </p:txBody>
          </p:sp>
        </p:grpSp>
        <p:sp>
          <p:nvSpPr>
            <p:cNvPr id="14" name="Ovál 13"/>
            <p:cNvSpPr/>
            <p:nvPr/>
          </p:nvSpPr>
          <p:spPr>
            <a:xfrm>
              <a:off x="1204813" y="3961694"/>
              <a:ext cx="720000" cy="72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59" name="Skupina 58"/>
          <p:cNvGrpSpPr/>
          <p:nvPr/>
        </p:nvGrpSpPr>
        <p:grpSpPr>
          <a:xfrm>
            <a:off x="952587" y="4858945"/>
            <a:ext cx="10971901" cy="720000"/>
            <a:chOff x="952587" y="4858945"/>
            <a:chExt cx="10971901" cy="720000"/>
          </a:xfrm>
        </p:grpSpPr>
        <p:grpSp>
          <p:nvGrpSpPr>
            <p:cNvPr id="52" name="Skupina 51"/>
            <p:cNvGrpSpPr/>
            <p:nvPr/>
          </p:nvGrpSpPr>
          <p:grpSpPr>
            <a:xfrm>
              <a:off x="1348591" y="4873465"/>
              <a:ext cx="10575897" cy="682036"/>
              <a:chOff x="1271464" y="4907204"/>
              <a:chExt cx="10996361" cy="682036"/>
            </a:xfrm>
          </p:grpSpPr>
          <p:sp>
            <p:nvSpPr>
              <p:cNvPr id="25" name="Obdélník 24"/>
              <p:cNvSpPr/>
              <p:nvPr/>
            </p:nvSpPr>
            <p:spPr>
              <a:xfrm>
                <a:off x="1271464" y="4907204"/>
                <a:ext cx="10996361"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6" name="Obdélník 25"/>
              <p:cNvSpPr/>
              <p:nvPr/>
            </p:nvSpPr>
            <p:spPr>
              <a:xfrm>
                <a:off x="1271464" y="4938702"/>
                <a:ext cx="10996361"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2800" b="1" kern="1200" spc="300" dirty="0" smtClean="0">
                    <a:solidFill>
                      <a:srgbClr val="447B1F"/>
                    </a:solidFill>
                    <a:latin typeface="Gill Sans MT" panose="020B0502020104020203" pitchFamily="34" charset="-18"/>
                  </a:rPr>
                  <a:t>BC in its current arrangement since 2006</a:t>
                </a:r>
                <a:endParaRPr lang="cs-CZ" sz="2800" b="1" kern="1200" spc="300" dirty="0">
                  <a:solidFill>
                    <a:srgbClr val="447B1F"/>
                  </a:solidFill>
                  <a:latin typeface="Gill Sans MT" panose="020B0502020104020203" pitchFamily="34" charset="-18"/>
                </a:endParaRPr>
              </a:p>
            </p:txBody>
          </p:sp>
        </p:grpSp>
        <p:sp>
          <p:nvSpPr>
            <p:cNvPr id="15" name="Ovál 14"/>
            <p:cNvSpPr/>
            <p:nvPr/>
          </p:nvSpPr>
          <p:spPr>
            <a:xfrm>
              <a:off x="952587" y="4858945"/>
              <a:ext cx="720000" cy="72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54" name="Skupina 53"/>
          <p:cNvGrpSpPr/>
          <p:nvPr/>
        </p:nvGrpSpPr>
        <p:grpSpPr>
          <a:xfrm>
            <a:off x="520539" y="5689678"/>
            <a:ext cx="11403949" cy="720000"/>
            <a:chOff x="911424" y="4869160"/>
            <a:chExt cx="11408109" cy="720000"/>
          </a:xfrm>
        </p:grpSpPr>
        <p:grpSp>
          <p:nvGrpSpPr>
            <p:cNvPr id="55" name="Skupina 54"/>
            <p:cNvGrpSpPr/>
            <p:nvPr/>
          </p:nvGrpSpPr>
          <p:grpSpPr>
            <a:xfrm>
              <a:off x="1323172" y="4883680"/>
              <a:ext cx="10996361" cy="682036"/>
              <a:chOff x="1271464" y="4907204"/>
              <a:chExt cx="10996361" cy="682036"/>
            </a:xfrm>
          </p:grpSpPr>
          <p:sp>
            <p:nvSpPr>
              <p:cNvPr id="57" name="Obdélník 56"/>
              <p:cNvSpPr/>
              <p:nvPr/>
            </p:nvSpPr>
            <p:spPr>
              <a:xfrm>
                <a:off x="1271464" y="4907204"/>
                <a:ext cx="10996361" cy="650538"/>
              </a:xfrm>
              <a:prstGeom prst="rect">
                <a:avLst/>
              </a:prstGeom>
              <a:gradFill>
                <a:gsLst>
                  <a:gs pos="0">
                    <a:schemeClr val="lt1">
                      <a:hueOff val="0"/>
                      <a:satOff val="0"/>
                      <a:lumOff val="0"/>
                      <a:alphaOff val="0"/>
                      <a:shade val="51000"/>
                      <a:satMod val="130000"/>
                    </a:schemeClr>
                  </a:gs>
                  <a:gs pos="80000">
                    <a:schemeClr val="lt1">
                      <a:hueOff val="0"/>
                      <a:satOff val="0"/>
                      <a:lumOff val="0"/>
                      <a:shade val="93000"/>
                      <a:satMod val="130000"/>
                    </a:schemeClr>
                  </a:gs>
                  <a:gs pos="100000">
                    <a:schemeClr val="lt1">
                      <a:hueOff val="0"/>
                      <a:satOff val="0"/>
                      <a:lumOff val="0"/>
                      <a:shade val="94000"/>
                      <a:satMod val="135000"/>
                      <a:alpha val="0"/>
                    </a:schemeClr>
                  </a:gs>
                </a:gsLst>
              </a:gradFill>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58" name="Obdélník 57"/>
              <p:cNvSpPr/>
              <p:nvPr/>
            </p:nvSpPr>
            <p:spPr>
              <a:xfrm>
                <a:off x="1271464" y="4938702"/>
                <a:ext cx="10996361"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2800" b="1" kern="1200" spc="300" dirty="0" smtClean="0">
                    <a:solidFill>
                      <a:srgbClr val="447B1F"/>
                    </a:solidFill>
                    <a:latin typeface="Gill Sans MT" panose="020B0502020104020203" pitchFamily="34" charset="-18"/>
                  </a:rPr>
                  <a:t>BC is 5th largest institution in the CAS</a:t>
                </a:r>
                <a:endParaRPr lang="cs-CZ" sz="2800" b="1" kern="1200" spc="300" dirty="0">
                  <a:solidFill>
                    <a:srgbClr val="447B1F"/>
                  </a:solidFill>
                  <a:latin typeface="Gill Sans MT" panose="020B0502020104020203" pitchFamily="34" charset="-18"/>
                </a:endParaRPr>
              </a:p>
            </p:txBody>
          </p:sp>
        </p:grpSp>
        <p:sp>
          <p:nvSpPr>
            <p:cNvPr id="56" name="Ovál 55"/>
            <p:cNvSpPr/>
            <p:nvPr/>
          </p:nvSpPr>
          <p:spPr>
            <a:xfrm>
              <a:off x="911424" y="4869160"/>
              <a:ext cx="720000" cy="72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1510668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7489464" cy="523220"/>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3159462"/>
            <a:ext cx="11521280" cy="769441"/>
          </a:xfrm>
          <a:prstGeom prst="rect">
            <a:avLst/>
          </a:prstGeom>
          <a:noFill/>
        </p:spPr>
        <p:txBody>
          <a:bodyPr wrap="square" rtlCol="0">
            <a:spAutoFit/>
          </a:bodyPr>
          <a:lstStyle/>
          <a:p>
            <a:pPr marL="742950" lvl="0" indent="-742950" algn="ctr">
              <a:buFont typeface="+mj-lt"/>
              <a:buAutoNum type="arabicPeriod" startAt="2"/>
            </a:pPr>
            <a:r>
              <a:rPr lang="cs-CZ" sz="4400" b="1" dirty="0">
                <a:solidFill>
                  <a:srgbClr val="FE792A"/>
                </a:solidFill>
                <a:latin typeface="Gill Sans MT" panose="020B0502020104020203" pitchFamily="34" charset="-18"/>
              </a:rPr>
              <a:t>Mission and </a:t>
            </a:r>
            <a:r>
              <a:rPr lang="cs-CZ" sz="4400" b="1" dirty="0" smtClean="0">
                <a:solidFill>
                  <a:srgbClr val="FE792A"/>
                </a:solidFill>
                <a:latin typeface="Gill Sans MT" panose="020B0502020104020203" pitchFamily="34" charset="-18"/>
              </a:rPr>
              <a:t>Strategy</a:t>
            </a:r>
            <a:endParaRPr lang="cs-CZ" sz="4400" b="1" dirty="0">
              <a:solidFill>
                <a:srgbClr val="FE792A"/>
              </a:solidFill>
              <a:latin typeface="Gill Sans MT" panose="020B0502020104020203" pitchFamily="34" charset="-18"/>
            </a:endParaRPr>
          </a:p>
        </p:txBody>
      </p:sp>
    </p:spTree>
    <p:extLst>
      <p:ext uri="{BB962C8B-B14F-4D97-AF65-F5344CB8AC3E}">
        <p14:creationId xmlns:p14="http://schemas.microsoft.com/office/powerpoint/2010/main" val="3655743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5" y="901149"/>
            <a:ext cx="12204000" cy="5968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24" name="Skupina 123"/>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125" name="Zaoblený obdélník 124"/>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126"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MISSION OF BC</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4" name="TextovéPole 3"/>
          <p:cNvSpPr txBox="1"/>
          <p:nvPr/>
        </p:nvSpPr>
        <p:spPr>
          <a:xfrm>
            <a:off x="407368" y="1605940"/>
            <a:ext cx="6768752" cy="2677656"/>
          </a:xfrm>
          <a:prstGeom prst="rect">
            <a:avLst/>
          </a:prstGeom>
          <a:gradFill flip="none" rotWithShape="1">
            <a:gsLst>
              <a:gs pos="0">
                <a:srgbClr val="447B1F"/>
              </a:gs>
              <a:gs pos="85000">
                <a:srgbClr val="349400">
                  <a:alpha val="20000"/>
                </a:srgbClr>
              </a:gs>
              <a:gs pos="100000">
                <a:schemeClr val="accent1">
                  <a:tint val="23500"/>
                  <a:satMod val="160000"/>
                </a:schemeClr>
              </a:gs>
            </a:gsLst>
            <a:lin ang="4200000" scaled="0"/>
            <a:tileRect/>
          </a:gradFill>
        </p:spPr>
        <p:txBody>
          <a:bodyPr wrap="square" rtlCol="0">
            <a:spAutoFit/>
          </a:bodyPr>
          <a:lstStyle/>
          <a:p>
            <a:r>
              <a:rPr lang="cs-CZ" sz="2800" dirty="0" smtClean="0">
                <a:solidFill>
                  <a:schemeClr val="bg1"/>
                </a:solidFill>
                <a:latin typeface="Gill Sans MT" panose="020B0502020104020203" pitchFamily="34" charset="-18"/>
              </a:rPr>
              <a:t>The mission of BC is to perform research at international level and to promote knowledge and education standards guiding to enhance the quality of life for humankind and the nature status, responding the challenges of 21st century.</a:t>
            </a:r>
            <a:endParaRPr lang="cs-CZ" sz="2800" dirty="0">
              <a:solidFill>
                <a:schemeClr val="bg1"/>
              </a:solidFill>
              <a:latin typeface="Gill Sans MT" panose="020B0502020104020203" pitchFamily="34" charset="-18"/>
            </a:endParaRPr>
          </a:p>
        </p:txBody>
      </p:sp>
      <p:sp>
        <p:nvSpPr>
          <p:cNvPr id="5" name="TextovéPole 4"/>
          <p:cNvSpPr txBox="1"/>
          <p:nvPr/>
        </p:nvSpPr>
        <p:spPr>
          <a:xfrm>
            <a:off x="407368" y="4624680"/>
            <a:ext cx="6768752" cy="892552"/>
          </a:xfrm>
          <a:prstGeom prst="rect">
            <a:avLst/>
          </a:prstGeom>
          <a:gradFill>
            <a:gsLst>
              <a:gs pos="0">
                <a:srgbClr val="447B1F"/>
              </a:gs>
              <a:gs pos="85000">
                <a:srgbClr val="349400">
                  <a:alpha val="20000"/>
                </a:srgbClr>
              </a:gs>
              <a:gs pos="100000">
                <a:schemeClr val="accent1">
                  <a:tint val="23500"/>
                  <a:satMod val="160000"/>
                </a:schemeClr>
              </a:gs>
            </a:gsLst>
            <a:lin ang="4200000" scaled="0"/>
          </a:gradFill>
        </p:spPr>
        <p:txBody>
          <a:bodyPr wrap="square" rtlCol="0">
            <a:spAutoFit/>
          </a:bodyPr>
          <a:lstStyle/>
          <a:p>
            <a:r>
              <a:rPr lang="cs-CZ" sz="2600" dirty="0" smtClean="0">
                <a:solidFill>
                  <a:schemeClr val="bg1"/>
                </a:solidFill>
              </a:rPr>
              <a:t>The BC is predominantly focused on the research in biological and bio-ecological disciplines.</a:t>
            </a:r>
            <a:endParaRPr lang="cs-CZ" sz="2600" dirty="0">
              <a:solidFill>
                <a:schemeClr val="bg1"/>
              </a:solidFill>
            </a:endParaRPr>
          </a:p>
        </p:txBody>
      </p:sp>
    </p:spTree>
    <p:extLst>
      <p:ext uri="{BB962C8B-B14F-4D97-AF65-F5344CB8AC3E}">
        <p14:creationId xmlns:p14="http://schemas.microsoft.com/office/powerpoint/2010/main" val="3256256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2" name="Skupina 6"/>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8" name="Zaoblený obdélník 7"/>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9"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smtClean="0">
                  <a:solidFill>
                    <a:srgbClr val="FE792A"/>
                  </a:solidFill>
                  <a:effectLst>
                    <a:outerShdw blurRad="38100" dist="38100" dir="2700000" algn="tl">
                      <a:srgbClr val="000000">
                        <a:alpha val="43137"/>
                      </a:srgbClr>
                    </a:outerShdw>
                  </a:effectLst>
                  <a:latin typeface="Gill Sans MT" panose="020B0502020104020203" pitchFamily="34" charset="-18"/>
                </a:rPr>
                <a:t>STRATEGY OF BC FOR FUTURE</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0" name="Ohnutý pruh 9"/>
          <p:cNvSpPr/>
          <p:nvPr/>
        </p:nvSpPr>
        <p:spPr>
          <a:xfrm>
            <a:off x="-5480036" y="442168"/>
            <a:ext cx="7003152" cy="7003152"/>
          </a:xfrm>
          <a:prstGeom prst="blockArc">
            <a:avLst>
              <a:gd name="adj1" fmla="val 18900000"/>
              <a:gd name="adj2" fmla="val 2700000"/>
              <a:gd name="adj3" fmla="val 308"/>
            </a:avLst>
          </a:prstGeom>
        </p:spPr>
        <p:style>
          <a:lnRef idx="2">
            <a:schemeClr val="accent3">
              <a:shade val="60000"/>
              <a:hueOff val="0"/>
              <a:satOff val="0"/>
              <a:lumOff val="0"/>
              <a:alphaOff val="0"/>
            </a:schemeClr>
          </a:lnRef>
          <a:fillRef idx="0">
            <a:schemeClr val="accent3">
              <a:hueOff val="0"/>
              <a:satOff val="0"/>
              <a:lumOff val="0"/>
              <a:alphaOff val="0"/>
            </a:schemeClr>
          </a:fillRef>
          <a:effectRef idx="0">
            <a:schemeClr val="accent3">
              <a:hueOff val="0"/>
              <a:satOff val="0"/>
              <a:lumOff val="0"/>
              <a:alphaOff val="0"/>
            </a:schemeClr>
          </a:effectRef>
          <a:fontRef idx="minor">
            <a:schemeClr val="tx1">
              <a:hueOff val="0"/>
              <a:satOff val="0"/>
              <a:lumOff val="0"/>
              <a:alphaOff val="0"/>
            </a:schemeClr>
          </a:fontRef>
        </p:style>
      </p:sp>
      <p:grpSp>
        <p:nvGrpSpPr>
          <p:cNvPr id="4" name="Skupina 3"/>
          <p:cNvGrpSpPr/>
          <p:nvPr/>
        </p:nvGrpSpPr>
        <p:grpSpPr>
          <a:xfrm>
            <a:off x="1052696" y="2780840"/>
            <a:ext cx="10873427" cy="792000"/>
            <a:chOff x="490047" y="1586165"/>
            <a:chExt cx="11402947" cy="868947"/>
          </a:xfrm>
        </p:grpSpPr>
        <p:grpSp>
          <p:nvGrpSpPr>
            <p:cNvPr id="5" name="Skupina 15"/>
            <p:cNvGrpSpPr/>
            <p:nvPr/>
          </p:nvGrpSpPr>
          <p:grpSpPr>
            <a:xfrm>
              <a:off x="870971" y="1667483"/>
              <a:ext cx="11022023" cy="650538"/>
              <a:chOff x="464427" y="325061"/>
              <a:chExt cx="10878544" cy="650538"/>
            </a:xfrm>
          </p:grpSpPr>
          <p:sp>
            <p:nvSpPr>
              <p:cNvPr id="17" name="Obdélník 16"/>
              <p:cNvSpPr/>
              <p:nvPr/>
            </p:nvSpPr>
            <p:spPr>
              <a:xfrm>
                <a:off x="489755" y="325061"/>
                <a:ext cx="1085321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18" name="Obdélník 17"/>
              <p:cNvSpPr/>
              <p:nvPr/>
            </p:nvSpPr>
            <p:spPr>
              <a:xfrm>
                <a:off x="464427" y="325061"/>
                <a:ext cx="10311927"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Research</a:t>
                </a:r>
                <a:endParaRPr lang="cs-CZ" sz="32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1" name="Ovál 10"/>
            <p:cNvSpPr/>
            <p:nvPr/>
          </p:nvSpPr>
          <p:spPr>
            <a:xfrm>
              <a:off x="490047" y="1586165"/>
              <a:ext cx="830434" cy="868947"/>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6" name="Skupina 4"/>
          <p:cNvGrpSpPr/>
          <p:nvPr/>
        </p:nvGrpSpPr>
        <p:grpSpPr>
          <a:xfrm>
            <a:off x="1094318" y="3635627"/>
            <a:ext cx="10831805" cy="792000"/>
            <a:chOff x="956204" y="2561662"/>
            <a:chExt cx="10936790" cy="792000"/>
          </a:xfrm>
        </p:grpSpPr>
        <p:grpSp>
          <p:nvGrpSpPr>
            <p:cNvPr id="7" name="Skupina 18"/>
            <p:cNvGrpSpPr/>
            <p:nvPr/>
          </p:nvGrpSpPr>
          <p:grpSpPr>
            <a:xfrm>
              <a:off x="1362791" y="2634353"/>
              <a:ext cx="10530203" cy="650538"/>
              <a:chOff x="955912" y="1300556"/>
              <a:chExt cx="10387059" cy="650538"/>
            </a:xfrm>
          </p:grpSpPr>
          <p:sp>
            <p:nvSpPr>
              <p:cNvPr id="29" name="Obdélník 28"/>
              <p:cNvSpPr/>
              <p:nvPr/>
            </p:nvSpPr>
            <p:spPr>
              <a:xfrm>
                <a:off x="955912" y="1300556"/>
                <a:ext cx="10387059"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30" name="Obdélník 29"/>
              <p:cNvSpPr/>
              <p:nvPr/>
            </p:nvSpPr>
            <p:spPr>
              <a:xfrm>
                <a:off x="955912" y="1300556"/>
                <a:ext cx="10387059"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Staff</a:t>
                </a:r>
                <a:endParaRPr lang="cs-CZ" sz="28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2" name="Ovál 11"/>
            <p:cNvSpPr/>
            <p:nvPr/>
          </p:nvSpPr>
          <p:spPr>
            <a:xfrm>
              <a:off x="956204" y="2561662"/>
              <a:ext cx="803425" cy="792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15" name="Skupina 5"/>
          <p:cNvGrpSpPr/>
          <p:nvPr/>
        </p:nvGrpSpPr>
        <p:grpSpPr>
          <a:xfrm>
            <a:off x="961667" y="4509120"/>
            <a:ext cx="10964457" cy="792000"/>
            <a:chOff x="1099277" y="3537157"/>
            <a:chExt cx="10867501" cy="792000"/>
          </a:xfrm>
        </p:grpSpPr>
        <p:grpSp>
          <p:nvGrpSpPr>
            <p:cNvPr id="16" name="Skupina 19"/>
            <p:cNvGrpSpPr/>
            <p:nvPr/>
          </p:nvGrpSpPr>
          <p:grpSpPr>
            <a:xfrm>
              <a:off x="1514489" y="3609849"/>
              <a:ext cx="10452289" cy="650538"/>
              <a:chOff x="1098985" y="2276052"/>
              <a:chExt cx="10316813" cy="650538"/>
            </a:xfrm>
          </p:grpSpPr>
          <p:sp>
            <p:nvSpPr>
              <p:cNvPr id="27" name="Obdélník 26"/>
              <p:cNvSpPr/>
              <p:nvPr/>
            </p:nvSpPr>
            <p:spPr>
              <a:xfrm>
                <a:off x="1098985" y="2276052"/>
                <a:ext cx="10316813"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8" name="Obdélník 27"/>
              <p:cNvSpPr/>
              <p:nvPr/>
            </p:nvSpPr>
            <p:spPr>
              <a:xfrm>
                <a:off x="1098985" y="2276052"/>
                <a:ext cx="10316813"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International Partnerships and Knowledge Exchange</a:t>
                </a:r>
                <a:endParaRPr lang="cs-CZ" sz="32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3" name="Ovál 12"/>
            <p:cNvSpPr/>
            <p:nvPr/>
          </p:nvSpPr>
          <p:spPr>
            <a:xfrm>
              <a:off x="1099277" y="3537157"/>
              <a:ext cx="781416" cy="792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19" name="Skupina 30"/>
          <p:cNvGrpSpPr/>
          <p:nvPr/>
        </p:nvGrpSpPr>
        <p:grpSpPr>
          <a:xfrm>
            <a:off x="636744" y="5361592"/>
            <a:ext cx="11289380" cy="792000"/>
            <a:chOff x="956205" y="4512653"/>
            <a:chExt cx="10936789" cy="792000"/>
          </a:xfrm>
        </p:grpSpPr>
        <p:grpSp>
          <p:nvGrpSpPr>
            <p:cNvPr id="20" name="Skupina 21"/>
            <p:cNvGrpSpPr/>
            <p:nvPr/>
          </p:nvGrpSpPr>
          <p:grpSpPr>
            <a:xfrm>
              <a:off x="1410882" y="4593970"/>
              <a:ext cx="10482112" cy="650538"/>
              <a:chOff x="489755" y="4227043"/>
              <a:chExt cx="10853216" cy="650538"/>
            </a:xfrm>
          </p:grpSpPr>
          <p:sp>
            <p:nvSpPr>
              <p:cNvPr id="23" name="Obdélník 22"/>
              <p:cNvSpPr/>
              <p:nvPr/>
            </p:nvSpPr>
            <p:spPr>
              <a:xfrm>
                <a:off x="489755" y="4227043"/>
                <a:ext cx="1085321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4" name="Obdélník 23"/>
              <p:cNvSpPr/>
              <p:nvPr/>
            </p:nvSpPr>
            <p:spPr>
              <a:xfrm>
                <a:off x="489755" y="4227043"/>
                <a:ext cx="1085321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Savings and Efficiency</a:t>
                </a:r>
                <a:endParaRPr lang="cs-CZ" sz="32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4" name="Ovál 13"/>
            <p:cNvSpPr/>
            <p:nvPr/>
          </p:nvSpPr>
          <p:spPr>
            <a:xfrm>
              <a:off x="956205" y="4512653"/>
              <a:ext cx="751985" cy="792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sp>
        <p:nvSpPr>
          <p:cNvPr id="32" name="TextovéPole 31"/>
          <p:cNvSpPr txBox="1"/>
          <p:nvPr/>
        </p:nvSpPr>
        <p:spPr>
          <a:xfrm>
            <a:off x="407368" y="1430542"/>
            <a:ext cx="11518756" cy="646331"/>
          </a:xfrm>
          <a:prstGeom prst="rect">
            <a:avLst/>
          </a:prstGeom>
          <a:gradFill>
            <a:gsLst>
              <a:gs pos="61000">
                <a:srgbClr val="447B1F"/>
              </a:gs>
              <a:gs pos="85000">
                <a:srgbClr val="349400">
                  <a:alpha val="20000"/>
                </a:srgbClr>
              </a:gs>
              <a:gs pos="100000">
                <a:schemeClr val="accent1">
                  <a:tint val="23500"/>
                  <a:satMod val="160000"/>
                </a:schemeClr>
              </a:gs>
            </a:gsLst>
            <a:lin ang="4200000" scaled="0"/>
          </a:gradFill>
        </p:spPr>
        <p:txBody>
          <a:bodyPr wrap="square" rtlCol="0">
            <a:spAutoFit/>
          </a:bodyPr>
          <a:lstStyle/>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IMPACT, EXCELLENCE, </a:t>
            </a:r>
            <a:r>
              <a:rPr lang="cs-CZ" sz="3600" b="1" dirty="0">
                <a:solidFill>
                  <a:schemeClr val="bg1"/>
                </a:solidFill>
                <a:effectLst>
                  <a:outerShdw blurRad="38100" dist="38100" dir="2700000" algn="tl">
                    <a:srgbClr val="000000">
                      <a:alpha val="43137"/>
                    </a:srgbClr>
                  </a:outerShdw>
                </a:effectLst>
                <a:latin typeface="Gill Sans MT" panose="020B0502020104020203" pitchFamily="34" charset="-18"/>
              </a:rPr>
              <a:t>PUBLIC ENGAGEMENT</a:t>
            </a:r>
          </a:p>
        </p:txBody>
      </p:sp>
      <p:sp>
        <p:nvSpPr>
          <p:cNvPr id="31" name="TextovéPole 30"/>
          <p:cNvSpPr txBox="1"/>
          <p:nvPr/>
        </p:nvSpPr>
        <p:spPr>
          <a:xfrm>
            <a:off x="407368" y="2068162"/>
            <a:ext cx="11518756"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SOCIAL RESPONSIBILITY</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Tree>
    <p:extLst>
      <p:ext uri="{BB962C8B-B14F-4D97-AF65-F5344CB8AC3E}">
        <p14:creationId xmlns:p14="http://schemas.microsoft.com/office/powerpoint/2010/main" val="3435601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7489464" cy="954107"/>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7" name="TextovéPole 6"/>
          <p:cNvSpPr txBox="1"/>
          <p:nvPr/>
        </p:nvSpPr>
        <p:spPr>
          <a:xfrm>
            <a:off x="335360" y="3590349"/>
            <a:ext cx="11521280" cy="769441"/>
          </a:xfrm>
          <a:prstGeom prst="rect">
            <a:avLst/>
          </a:prstGeom>
          <a:noFill/>
        </p:spPr>
        <p:txBody>
          <a:bodyPr wrap="square" rtlCol="0">
            <a:spAutoFit/>
          </a:bodyPr>
          <a:lstStyle/>
          <a:p>
            <a:pPr marL="742950" lvl="0" indent="-742950" algn="ctr">
              <a:buFont typeface="+mj-lt"/>
              <a:buAutoNum type="arabicPeriod" startAt="3"/>
            </a:pPr>
            <a:r>
              <a:rPr lang="cs-CZ" sz="4400" b="1" dirty="0">
                <a:solidFill>
                  <a:srgbClr val="FE792A"/>
                </a:solidFill>
                <a:latin typeface="Gill Sans MT" panose="020B0502020104020203" pitchFamily="34" charset="-18"/>
              </a:rPr>
              <a:t>Structure and </a:t>
            </a:r>
            <a:r>
              <a:rPr lang="cs-CZ" sz="4400" b="1" dirty="0" smtClean="0">
                <a:solidFill>
                  <a:srgbClr val="FE792A"/>
                </a:solidFill>
                <a:latin typeface="Gill Sans MT" panose="020B0502020104020203" pitchFamily="34" charset="-18"/>
              </a:rPr>
              <a:t>Location</a:t>
            </a:r>
            <a:endParaRPr lang="cs-CZ" sz="4400" b="1" dirty="0">
              <a:solidFill>
                <a:srgbClr val="FE792A"/>
              </a:solidFill>
              <a:latin typeface="Gill Sans MT" panose="020B0502020104020203" pitchFamily="34" charset="-18"/>
            </a:endParaRPr>
          </a:p>
        </p:txBody>
      </p:sp>
    </p:spTree>
    <p:extLst>
      <p:ext uri="{BB962C8B-B14F-4D97-AF65-F5344CB8AC3E}">
        <p14:creationId xmlns:p14="http://schemas.microsoft.com/office/powerpoint/2010/main" val="291119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0000"/>
                    </a14:imgEffect>
                  </a14:imgLayer>
                </a14:imgProps>
              </a:ext>
              <a:ext uri="{28A0092B-C50C-407E-A947-70E740481C1C}">
                <a14:useLocalDpi xmlns:a14="http://schemas.microsoft.com/office/drawing/2010/main" val="0"/>
              </a:ext>
            </a:extLst>
          </a:blip>
          <a:srcRect/>
          <a:stretch>
            <a:fillRect/>
          </a:stretch>
        </p:blipFill>
        <p:spPr bwMode="auto">
          <a:xfrm>
            <a:off x="-5553" y="1028044"/>
            <a:ext cx="12196833" cy="583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24" name="Skupina 123"/>
          <p:cNvGrpSpPr/>
          <p:nvPr/>
        </p:nvGrpSpPr>
        <p:grpSpPr>
          <a:xfrm>
            <a:off x="2841848" y="188720"/>
            <a:ext cx="9066492" cy="756000"/>
            <a:chOff x="17747" y="0"/>
            <a:chExt cx="8634444" cy="646331"/>
          </a:xfrm>
          <a:scene3d>
            <a:camera prst="orthographicFront">
              <a:rot lat="0" lon="0" rev="0"/>
            </a:camera>
            <a:lightRig rig="contrasting" dir="t">
              <a:rot lat="0" lon="0" rev="1200000"/>
            </a:lightRig>
          </a:scene3d>
        </p:grpSpPr>
        <p:sp>
          <p:nvSpPr>
            <p:cNvPr id="125" name="Zaoblený obdélník 124"/>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126"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2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19 RESEARCH TEAMS IN 5 SCIENTIFIC INSTITUTES</a:t>
              </a:r>
              <a:endParaRPr lang="cs-CZ" sz="2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5" name="Skupina 4"/>
          <p:cNvGrpSpPr/>
          <p:nvPr/>
        </p:nvGrpSpPr>
        <p:grpSpPr>
          <a:xfrm>
            <a:off x="7968488" y="4015904"/>
            <a:ext cx="2664016" cy="2784076"/>
            <a:chOff x="335360" y="1597920"/>
            <a:chExt cx="2664016" cy="2784076"/>
          </a:xfrm>
        </p:grpSpPr>
        <p:pic>
          <p:nvPicPr>
            <p:cNvPr id="1032"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7368" y="1597920"/>
              <a:ext cx="2520000" cy="2520000"/>
            </a:xfrm>
            <a:prstGeom prst="rect">
              <a:avLst/>
            </a:prstGeom>
            <a:noFill/>
            <a:ln>
              <a:noFill/>
            </a:ln>
            <a:effectLst>
              <a:outerShdw blurRad="50800" dist="38100" dir="10800000" algn="r" rotWithShape="0">
                <a:prstClr val="black">
                  <a:alpha val="40000"/>
                </a:prstClr>
              </a:outerShd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ovéPole 1"/>
            <p:cNvSpPr txBox="1"/>
            <p:nvPr/>
          </p:nvSpPr>
          <p:spPr>
            <a:xfrm>
              <a:off x="335360" y="3981886"/>
              <a:ext cx="2664016" cy="400110"/>
            </a:xfrm>
            <a:prstGeom prst="rect">
              <a:avLst/>
            </a:prstGeom>
            <a:noFill/>
          </p:spPr>
          <p:txBody>
            <a:bodyPr wrap="square" rtlCol="0">
              <a:spAutoFit/>
            </a:bodyPr>
            <a:lstStyle/>
            <a:p>
              <a:pPr algn="ctr"/>
              <a:r>
                <a:rPr lang="cs-CZ" sz="2000" b="1" dirty="0" smtClean="0">
                  <a:solidFill>
                    <a:schemeClr val="bg1"/>
                  </a:solidFill>
                  <a:effectLst>
                    <a:outerShdw blurRad="38100" dist="38100" dir="2700000" algn="tl">
                      <a:srgbClr val="000000">
                        <a:alpha val="43137"/>
                      </a:srgbClr>
                    </a:outerShdw>
                  </a:effectLst>
                  <a:latin typeface="Gill Sans MT" panose="020B0502020104020203" pitchFamily="34" charset="-18"/>
                </a:rPr>
                <a:t>ENTOMOLOGY</a:t>
              </a:r>
              <a:endParaRPr lang="cs-CZ"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6" name="Skupina 5"/>
          <p:cNvGrpSpPr/>
          <p:nvPr/>
        </p:nvGrpSpPr>
        <p:grpSpPr>
          <a:xfrm>
            <a:off x="9315554" y="1406655"/>
            <a:ext cx="2664016" cy="2783426"/>
            <a:chOff x="2064330" y="4056904"/>
            <a:chExt cx="2664016" cy="2783426"/>
          </a:xfrm>
        </p:grpSpPr>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35560" y="4056904"/>
              <a:ext cx="2521557" cy="2520000"/>
            </a:xfrm>
            <a:prstGeom prst="rect">
              <a:avLst/>
            </a:prstGeom>
            <a:noFill/>
            <a:ln>
              <a:noFill/>
            </a:ln>
            <a:effectLst>
              <a:outerShdw blurRad="50800" dist="38100" dir="8100000" algn="tr" rotWithShape="0">
                <a:prstClr val="black">
                  <a:alpha val="40000"/>
                </a:prstClr>
              </a:outerShd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ovéPole 15"/>
            <p:cNvSpPr txBox="1"/>
            <p:nvPr/>
          </p:nvSpPr>
          <p:spPr>
            <a:xfrm>
              <a:off x="2064330" y="6440220"/>
              <a:ext cx="2664016" cy="400110"/>
            </a:xfrm>
            <a:prstGeom prst="rect">
              <a:avLst/>
            </a:prstGeom>
            <a:noFill/>
          </p:spPr>
          <p:txBody>
            <a:bodyPr wrap="square" rtlCol="0">
              <a:spAutoFit/>
            </a:bodyPr>
            <a:lstStyle/>
            <a:p>
              <a:pPr algn="ctr"/>
              <a:r>
                <a:rPr lang="cs-CZ" sz="2000" b="1" dirty="0" smtClean="0">
                  <a:solidFill>
                    <a:schemeClr val="bg1"/>
                  </a:solidFill>
                  <a:effectLst>
                    <a:outerShdw blurRad="38100" dist="38100" dir="2700000" algn="tl">
                      <a:srgbClr val="000000">
                        <a:alpha val="43137"/>
                      </a:srgbClr>
                    </a:outerShdw>
                  </a:effectLst>
                  <a:latin typeface="Gill Sans MT" panose="020B0502020104020203" pitchFamily="34" charset="-18"/>
                </a:rPr>
                <a:t>PARASITOLOGY</a:t>
              </a:r>
              <a:endParaRPr lang="cs-CZ"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7" name="Skupina 6"/>
          <p:cNvGrpSpPr/>
          <p:nvPr/>
        </p:nvGrpSpPr>
        <p:grpSpPr>
          <a:xfrm>
            <a:off x="4561053" y="3853452"/>
            <a:ext cx="3063617" cy="3060414"/>
            <a:chOff x="4561054" y="3861328"/>
            <a:chExt cx="3063617" cy="3060414"/>
          </a:xfrm>
        </p:grpSpPr>
        <p:pic>
          <p:nvPicPr>
            <p:cNvPr id="1028" name="Picture 4"/>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32863" y="3861328"/>
              <a:ext cx="2520000" cy="2520000"/>
            </a:xfrm>
            <a:prstGeom prst="rect">
              <a:avLst/>
            </a:prstGeom>
            <a:noFill/>
            <a:ln>
              <a:noFill/>
            </a:ln>
            <a:effectLst>
              <a:outerShdw blurRad="50800" dist="38100" dir="8100000" algn="tr" rotWithShape="0">
                <a:prstClr val="black">
                  <a:alpha val="40000"/>
                </a:prstClr>
              </a:outerShd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TextovéPole 16"/>
            <p:cNvSpPr txBox="1"/>
            <p:nvPr/>
          </p:nvSpPr>
          <p:spPr>
            <a:xfrm>
              <a:off x="4561054" y="6213856"/>
              <a:ext cx="3063617" cy="707886"/>
            </a:xfrm>
            <a:prstGeom prst="rect">
              <a:avLst/>
            </a:prstGeom>
            <a:noFill/>
          </p:spPr>
          <p:txBody>
            <a:bodyPr wrap="square" rtlCol="0">
              <a:spAutoFit/>
            </a:bodyPr>
            <a:lstStyle/>
            <a:p>
              <a:pPr algn="ctr"/>
              <a:r>
                <a:rPr lang="cs-CZ" sz="2000" b="1" dirty="0" smtClean="0">
                  <a:solidFill>
                    <a:schemeClr val="bg1"/>
                  </a:solidFill>
                  <a:effectLst>
                    <a:outerShdw blurRad="38100" dist="38100" dir="2700000" algn="tl">
                      <a:srgbClr val="000000">
                        <a:alpha val="43137"/>
                      </a:srgbClr>
                    </a:outerShdw>
                  </a:effectLst>
                  <a:latin typeface="Gill Sans MT" panose="020B0502020104020203" pitchFamily="34" charset="-18"/>
                </a:rPr>
                <a:t>PLANT MOLECULAR BIOLOGY</a:t>
              </a:r>
              <a:endParaRPr lang="cs-CZ"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8" name="Skupina 7"/>
          <p:cNvGrpSpPr/>
          <p:nvPr/>
        </p:nvGrpSpPr>
        <p:grpSpPr>
          <a:xfrm>
            <a:off x="135920" y="1406655"/>
            <a:ext cx="2664016" cy="2770726"/>
            <a:chOff x="7752464" y="4056904"/>
            <a:chExt cx="2664016" cy="2770726"/>
          </a:xfrm>
        </p:grpSpPr>
        <p:pic>
          <p:nvPicPr>
            <p:cNvPr id="1033"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24472" y="4056904"/>
              <a:ext cx="2520000" cy="2520000"/>
            </a:xfrm>
            <a:prstGeom prst="rect">
              <a:avLst/>
            </a:prstGeom>
            <a:noFill/>
            <a:ln>
              <a:noFill/>
            </a:ln>
            <a:effectLst>
              <a:outerShdw blurRad="50800" dist="38100" dir="8100000" algn="tr" rotWithShape="0">
                <a:prstClr val="black">
                  <a:alpha val="40000"/>
                </a:prstClr>
              </a:outerShd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ovéPole 17"/>
            <p:cNvSpPr txBox="1"/>
            <p:nvPr/>
          </p:nvSpPr>
          <p:spPr>
            <a:xfrm>
              <a:off x="7752464" y="6427520"/>
              <a:ext cx="2664016" cy="400110"/>
            </a:xfrm>
            <a:prstGeom prst="rect">
              <a:avLst/>
            </a:prstGeom>
            <a:noFill/>
          </p:spPr>
          <p:txBody>
            <a:bodyPr wrap="square" rtlCol="0">
              <a:spAutoFit/>
            </a:bodyPr>
            <a:lstStyle/>
            <a:p>
              <a:pPr algn="ctr"/>
              <a:r>
                <a:rPr lang="cs-CZ" sz="2000" b="1" dirty="0" smtClean="0">
                  <a:solidFill>
                    <a:schemeClr val="bg1"/>
                  </a:solidFill>
                  <a:effectLst>
                    <a:outerShdw blurRad="38100" dist="38100" dir="2700000" algn="tl">
                      <a:srgbClr val="000000">
                        <a:alpha val="43137"/>
                      </a:srgbClr>
                    </a:outerShdw>
                  </a:effectLst>
                  <a:latin typeface="Gill Sans MT" panose="020B0502020104020203" pitchFamily="34" charset="-18"/>
                </a:rPr>
                <a:t>HYDROBIOLOGY</a:t>
              </a:r>
              <a:endParaRPr lang="cs-CZ"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9" name="Skupina 8"/>
          <p:cNvGrpSpPr/>
          <p:nvPr/>
        </p:nvGrpSpPr>
        <p:grpSpPr>
          <a:xfrm>
            <a:off x="1559496" y="4015620"/>
            <a:ext cx="2664016" cy="2790624"/>
            <a:chOff x="9316332" y="1597920"/>
            <a:chExt cx="2664016" cy="2790624"/>
          </a:xfrm>
        </p:grpSpPr>
        <p:pic>
          <p:nvPicPr>
            <p:cNvPr id="1029" name="Picture 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9388340" y="1597920"/>
              <a:ext cx="2520000" cy="2520000"/>
            </a:xfrm>
            <a:prstGeom prst="rect">
              <a:avLst/>
            </a:prstGeom>
            <a:noFill/>
            <a:ln>
              <a:noFill/>
            </a:ln>
            <a:effectLst>
              <a:outerShdw blurRad="50800" dist="38100" dir="8100000" algn="tr" rotWithShape="0">
                <a:prstClr val="black">
                  <a:alpha val="40000"/>
                </a:prstClr>
              </a:outerShdw>
              <a:softEdge rad="38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 name="TextovéPole 18"/>
            <p:cNvSpPr txBox="1"/>
            <p:nvPr/>
          </p:nvSpPr>
          <p:spPr>
            <a:xfrm>
              <a:off x="9316332" y="3988434"/>
              <a:ext cx="2664016" cy="400110"/>
            </a:xfrm>
            <a:prstGeom prst="rect">
              <a:avLst/>
            </a:prstGeom>
            <a:noFill/>
          </p:spPr>
          <p:txBody>
            <a:bodyPr wrap="square" rtlCol="0">
              <a:spAutoFit/>
            </a:bodyPr>
            <a:lstStyle/>
            <a:p>
              <a:pPr algn="ctr"/>
              <a:r>
                <a:rPr lang="cs-CZ" sz="2000" b="1" dirty="0" smtClean="0">
                  <a:solidFill>
                    <a:schemeClr val="bg1"/>
                  </a:solidFill>
                  <a:effectLst>
                    <a:outerShdw blurRad="38100" dist="38100" dir="2700000" algn="tl">
                      <a:srgbClr val="000000">
                        <a:alpha val="43137"/>
                      </a:srgbClr>
                    </a:outerShdw>
                  </a:effectLst>
                  <a:latin typeface="Gill Sans MT" panose="020B0502020104020203" pitchFamily="34" charset="-18"/>
                </a:rPr>
                <a:t>SOIL BIOLOGY</a:t>
              </a:r>
              <a:endParaRPr lang="cs-CZ"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grpSp>
    </p:spTree>
    <p:extLst>
      <p:ext uri="{BB962C8B-B14F-4D97-AF65-F5344CB8AC3E}">
        <p14:creationId xmlns:p14="http://schemas.microsoft.com/office/powerpoint/2010/main" val="312137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1030221"/>
            <a:ext cx="12203113"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030221"/>
            <a:ext cx="12193588"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029280"/>
            <a:ext cx="12193588"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2"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BC CAMPUS</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0" name="TextovéPole 9"/>
          <p:cNvSpPr txBox="1"/>
          <p:nvPr/>
        </p:nvSpPr>
        <p:spPr>
          <a:xfrm>
            <a:off x="4512558" y="5517232"/>
            <a:ext cx="5760640" cy="1200329"/>
          </a:xfrm>
          <a:prstGeom prst="rect">
            <a:avLst/>
          </a:prstGeom>
          <a:gradFill>
            <a:gsLst>
              <a:gs pos="61000">
                <a:srgbClr val="447B1F"/>
              </a:gs>
              <a:gs pos="85000">
                <a:srgbClr val="349400">
                  <a:alpha val="20000"/>
                </a:srgbClr>
              </a:gs>
              <a:gs pos="100000">
                <a:schemeClr val="accent1">
                  <a:tint val="23500"/>
                  <a:satMod val="160000"/>
                </a:schemeClr>
              </a:gs>
            </a:gsLst>
            <a:lin ang="4200000" scaled="0"/>
          </a:gradFill>
        </p:spPr>
        <p:txBody>
          <a:bodyPr wrap="square" rtlCol="0">
            <a:spAutoFit/>
          </a:bodyPr>
          <a:lstStyle/>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Institutes: </a:t>
            </a:r>
          </a:p>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Hydrobiology, Soil biology</a:t>
            </a:r>
            <a:endParaRPr lang="cs-CZ" sz="3600"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sp>
        <p:nvSpPr>
          <p:cNvPr id="9" name="TextovéPole 8"/>
          <p:cNvSpPr txBox="1"/>
          <p:nvPr/>
        </p:nvSpPr>
        <p:spPr>
          <a:xfrm>
            <a:off x="3459616" y="1264692"/>
            <a:ext cx="5256583" cy="2308324"/>
          </a:xfrm>
          <a:prstGeom prst="rect">
            <a:avLst/>
          </a:prstGeom>
          <a:gradFill>
            <a:gsLst>
              <a:gs pos="61000">
                <a:srgbClr val="447B1F"/>
              </a:gs>
              <a:gs pos="85000">
                <a:srgbClr val="349400">
                  <a:alpha val="20000"/>
                </a:srgbClr>
              </a:gs>
              <a:gs pos="100000">
                <a:schemeClr val="accent1">
                  <a:tint val="23500"/>
                  <a:satMod val="160000"/>
                </a:schemeClr>
              </a:gs>
            </a:gsLst>
            <a:lin ang="4200000" scaled="0"/>
          </a:gradFill>
        </p:spPr>
        <p:txBody>
          <a:bodyPr wrap="square" rtlCol="0">
            <a:spAutoFit/>
          </a:bodyPr>
          <a:lstStyle/>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Institutes:</a:t>
            </a:r>
          </a:p>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Entomology, Parasitology,</a:t>
            </a:r>
          </a:p>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Plant molecular biology</a:t>
            </a:r>
            <a:endParaRPr lang="cs-CZ" sz="3600"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696" y="1137709"/>
            <a:ext cx="12193588"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ál 3"/>
          <p:cNvSpPr/>
          <p:nvPr/>
        </p:nvSpPr>
        <p:spPr>
          <a:xfrm>
            <a:off x="220626" y="1484784"/>
            <a:ext cx="2995054" cy="2880320"/>
          </a:xfrm>
          <a:prstGeom prst="ellipse">
            <a:avLst/>
          </a:prstGeom>
          <a:noFill/>
          <a:ln w="76200">
            <a:solidFill>
              <a:srgbClr val="FE79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6" name="Obrázek 5"/>
          <p:cNvPicPr>
            <a:picLocks noChangeAspect="1"/>
          </p:cNvPicPr>
          <p:nvPr/>
        </p:nvPicPr>
        <p:blipFill>
          <a:blip r:embed="rId8"/>
          <a:stretch>
            <a:fillRect/>
          </a:stretch>
        </p:blipFill>
        <p:spPr>
          <a:xfrm>
            <a:off x="10273198" y="5066316"/>
            <a:ext cx="2048708" cy="1967571"/>
          </a:xfrm>
          <a:prstGeom prst="rect">
            <a:avLst/>
          </a:prstGeom>
        </p:spPr>
      </p:pic>
    </p:spTree>
    <p:extLst>
      <p:ext uri="{BB962C8B-B14F-4D97-AF65-F5344CB8AC3E}">
        <p14:creationId xmlns:p14="http://schemas.microsoft.com/office/powerpoint/2010/main" val="4239597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0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3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extLst>
              <a:ext uri="{BEBA8EAE-BF5A-486C-A8C5-ECC9F3942E4B}">
                <a14:imgProps xmlns:a14="http://schemas.microsoft.com/office/drawing/2010/main">
                  <a14:imgLayer r:embed="rId4">
                    <a14:imgEffect>
                      <a14:brightnessContrast bright="30000"/>
                    </a14:imgEffect>
                  </a14:imgLayer>
                </a14:imgProps>
              </a:ext>
              <a:ext uri="{28A0092B-C50C-407E-A947-70E740481C1C}">
                <a14:useLocalDpi xmlns:a14="http://schemas.microsoft.com/office/drawing/2010/main" val="0"/>
              </a:ext>
            </a:extLst>
          </a:blip>
          <a:srcRect/>
          <a:stretch>
            <a:fillRect/>
          </a:stretch>
        </p:blipFill>
        <p:spPr bwMode="auto">
          <a:xfrm>
            <a:off x="-1588" y="1029517"/>
            <a:ext cx="12193588" cy="58284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FIELD RESEARCH STATION</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0" name="TextovéPole 9"/>
          <p:cNvSpPr txBox="1"/>
          <p:nvPr/>
        </p:nvSpPr>
        <p:spPr>
          <a:xfrm>
            <a:off x="4007769" y="5949280"/>
            <a:ext cx="4464496" cy="646331"/>
          </a:xfrm>
          <a:prstGeom prst="rect">
            <a:avLst/>
          </a:prstGeom>
          <a:gradFill>
            <a:gsLst>
              <a:gs pos="61000">
                <a:srgbClr val="447B1F"/>
              </a:gs>
              <a:gs pos="85000">
                <a:srgbClr val="349400">
                  <a:alpha val="20000"/>
                </a:srgbClr>
              </a:gs>
              <a:gs pos="100000">
                <a:schemeClr val="accent1">
                  <a:tint val="23500"/>
                  <a:satMod val="160000"/>
                </a:schemeClr>
              </a:gs>
            </a:gsLst>
            <a:lin ang="4200000" scaled="0"/>
          </a:gradFill>
        </p:spPr>
        <p:txBody>
          <a:bodyPr wrap="square" rtlCol="0">
            <a:spAutoFit/>
          </a:bodyPr>
          <a:lstStyle/>
          <a:p>
            <a:r>
              <a:rPr lang="cs-CZ" sz="3600" b="1" dirty="0" smtClean="0">
                <a:solidFill>
                  <a:schemeClr val="bg1"/>
                </a:solidFill>
                <a:effectLst>
                  <a:outerShdw blurRad="38100" dist="38100" dir="2700000" algn="tl">
                    <a:srgbClr val="000000">
                      <a:alpha val="43137"/>
                    </a:srgbClr>
                  </a:outerShdw>
                </a:effectLst>
                <a:latin typeface="Gill Sans MT" panose="020B0502020104020203" pitchFamily="34" charset="-18"/>
              </a:rPr>
              <a:t>Papua New Guinea</a:t>
            </a:r>
            <a:endParaRPr lang="cs-CZ" sz="3600"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spTree>
    <p:extLst>
      <p:ext uri="{BB962C8B-B14F-4D97-AF65-F5344CB8AC3E}">
        <p14:creationId xmlns:p14="http://schemas.microsoft.com/office/powerpoint/2010/main" val="335047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7489464" cy="1384995"/>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a:p>
            <a:pPr marL="742950" indent="-742950">
              <a:buAutoNum type="arabicPeriod"/>
            </a:pPr>
            <a:r>
              <a:rPr lang="cs-CZ" sz="2800" b="1" dirty="0" smtClean="0">
                <a:solidFill>
                  <a:srgbClr val="656565"/>
                </a:solidFill>
                <a:latin typeface="Gill Sans MT" panose="020B0502020104020203" pitchFamily="34" charset="-18"/>
              </a:rPr>
              <a:t>Structure and Location</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4021237"/>
            <a:ext cx="10081120" cy="769441"/>
          </a:xfrm>
          <a:prstGeom prst="rect">
            <a:avLst/>
          </a:prstGeom>
          <a:noFill/>
        </p:spPr>
        <p:txBody>
          <a:bodyPr wrap="square" rtlCol="0">
            <a:spAutoFit/>
          </a:bodyPr>
          <a:lstStyle/>
          <a:p>
            <a:pPr marL="742950" lvl="0" indent="-742950" algn="ctr">
              <a:buFont typeface="+mj-lt"/>
              <a:buAutoNum type="arabicPeriod" startAt="4"/>
            </a:pPr>
            <a:r>
              <a:rPr lang="cs-CZ" sz="4400" b="1" dirty="0">
                <a:solidFill>
                  <a:srgbClr val="FE792A"/>
                </a:solidFill>
                <a:latin typeface="Gill Sans MT" panose="020B0502020104020203" pitchFamily="34" charset="-18"/>
              </a:rPr>
              <a:t>BC in </a:t>
            </a:r>
            <a:r>
              <a:rPr lang="cs-CZ" sz="4400" b="1" dirty="0" smtClean="0">
                <a:solidFill>
                  <a:srgbClr val="FE792A"/>
                </a:solidFill>
                <a:latin typeface="Gill Sans MT" panose="020B0502020104020203" pitchFamily="34" charset="-18"/>
              </a:rPr>
              <a:t>numbers</a:t>
            </a:r>
            <a:endParaRPr lang="cs-CZ" sz="4400" b="1" dirty="0">
              <a:solidFill>
                <a:srgbClr val="FE792A"/>
              </a:solidFill>
              <a:latin typeface="Gill Sans MT" panose="020B0502020104020203" pitchFamily="34" charset="-18"/>
            </a:endParaRPr>
          </a:p>
        </p:txBody>
      </p:sp>
    </p:spTree>
    <p:extLst>
      <p:ext uri="{BB962C8B-B14F-4D97-AF65-F5344CB8AC3E}">
        <p14:creationId xmlns:p14="http://schemas.microsoft.com/office/powerpoint/2010/main" val="18989819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BC IN NUMBERS 2014</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6" name="Skupina 5"/>
          <p:cNvGrpSpPr/>
          <p:nvPr/>
        </p:nvGrpSpPr>
        <p:grpSpPr>
          <a:xfrm>
            <a:off x="551384" y="2060928"/>
            <a:ext cx="4006103" cy="720000"/>
            <a:chOff x="407369" y="1440000"/>
            <a:chExt cx="4006103" cy="720000"/>
          </a:xfrm>
        </p:grpSpPr>
        <p:pic>
          <p:nvPicPr>
            <p:cNvPr id="3074" name="Picture 2"/>
            <p:cNvPicPr>
              <a:picLocks noChangeAspect="1" noChangeArrowheads="1"/>
            </p:cNvPicPr>
            <p:nvPr/>
          </p:nvPicPr>
          <p:blipFill rotWithShape="1">
            <a:blip r:embed="rId4" cstate="print">
              <a:clrChange>
                <a:clrFrom>
                  <a:srgbClr val="FDFDFF"/>
                </a:clrFrom>
                <a:clrTo>
                  <a:srgbClr val="FDFDFF">
                    <a:alpha val="0"/>
                  </a:srgbClr>
                </a:clrTo>
              </a:clrChange>
              <a:extLst>
                <a:ext uri="{28A0092B-C50C-407E-A947-70E740481C1C}">
                  <a14:useLocalDpi xmlns:a14="http://schemas.microsoft.com/office/drawing/2010/main" val="0"/>
                </a:ext>
              </a:extLst>
            </a:blip>
            <a:srcRect t="7501" b="-7501"/>
            <a:stretch/>
          </p:blipFill>
          <p:spPr bwMode="auto">
            <a:xfrm>
              <a:off x="407369" y="1440000"/>
              <a:ext cx="1080300" cy="720000"/>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ovéPole 1"/>
            <p:cNvSpPr txBox="1"/>
            <p:nvPr/>
          </p:nvSpPr>
          <p:spPr>
            <a:xfrm>
              <a:off x="1373671" y="1507611"/>
              <a:ext cx="3039801" cy="584775"/>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577 employees</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7" name="Skupina 6"/>
          <p:cNvGrpSpPr/>
          <p:nvPr/>
        </p:nvGrpSpPr>
        <p:grpSpPr>
          <a:xfrm>
            <a:off x="4808483" y="2065173"/>
            <a:ext cx="6984776" cy="720000"/>
            <a:chOff x="4976381" y="1890554"/>
            <a:chExt cx="6984776" cy="720000"/>
          </a:xfrm>
        </p:grpSpPr>
        <p:pic>
          <p:nvPicPr>
            <p:cNvPr id="3075" name="Picture 3"/>
            <p:cNvPicPr>
              <a:picLocks noChangeAspect="1" noChangeArrowheads="1"/>
            </p:cNvPicPr>
            <p:nvPr/>
          </p:nvPicPr>
          <p:blipFill>
            <a:blip r:embed="rId5" cstate="print">
              <a:clrChange>
                <a:clrFrom>
                  <a:srgbClr val="C7CFD2"/>
                </a:clrFrom>
                <a:clrTo>
                  <a:srgbClr val="C7CFD2">
                    <a:alpha val="0"/>
                  </a:srgbClr>
                </a:clrTo>
              </a:clrChange>
              <a:extLst>
                <a:ext uri="{28A0092B-C50C-407E-A947-70E740481C1C}">
                  <a14:useLocalDpi xmlns:a14="http://schemas.microsoft.com/office/drawing/2010/main" val="0"/>
                </a:ext>
              </a:extLst>
            </a:blip>
            <a:srcRect/>
            <a:stretch>
              <a:fillRect/>
            </a:stretch>
          </p:blipFill>
          <p:spPr bwMode="auto">
            <a:xfrm>
              <a:off x="4976381" y="1890554"/>
              <a:ext cx="1008830" cy="720000"/>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ovéPole 10"/>
            <p:cNvSpPr txBox="1"/>
            <p:nvPr/>
          </p:nvSpPr>
          <p:spPr>
            <a:xfrm>
              <a:off x="5879976" y="1958166"/>
              <a:ext cx="6081181" cy="584775"/>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227 researchers (85 foreigners)</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8" name="Skupina 7"/>
          <p:cNvGrpSpPr/>
          <p:nvPr/>
        </p:nvGrpSpPr>
        <p:grpSpPr>
          <a:xfrm>
            <a:off x="2063552" y="2925024"/>
            <a:ext cx="8067384" cy="720000"/>
            <a:chOff x="481968" y="2545740"/>
            <a:chExt cx="8067384" cy="720000"/>
          </a:xfrm>
        </p:grpSpPr>
        <p:pic>
          <p:nvPicPr>
            <p:cNvPr id="3078" name="Picture 6"/>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1968" y="2545740"/>
              <a:ext cx="715586" cy="7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ovéPole 14"/>
            <p:cNvSpPr txBox="1"/>
            <p:nvPr/>
          </p:nvSpPr>
          <p:spPr>
            <a:xfrm>
              <a:off x="1199670" y="2613352"/>
              <a:ext cx="7349682" cy="584775"/>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131 grant projects (31 foreign source)</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5" name="Skupina 4"/>
          <p:cNvGrpSpPr/>
          <p:nvPr/>
        </p:nvGrpSpPr>
        <p:grpSpPr>
          <a:xfrm>
            <a:off x="3431704" y="1196832"/>
            <a:ext cx="5323659" cy="720000"/>
            <a:chOff x="4300731" y="1010514"/>
            <a:chExt cx="4741023" cy="720000"/>
          </a:xfrm>
        </p:grpSpPr>
        <p:pic>
          <p:nvPicPr>
            <p:cNvPr id="17" name="Picture 8" descr="http://news.simlinx.net/public/Windows-Live-Writer/Dix-questions-essentielles--se-poser-ava_FABC/euro_2.png"/>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00731" y="1010514"/>
              <a:ext cx="720000" cy="720000"/>
            </a:xfrm>
            <a:prstGeom prst="rect">
              <a:avLst/>
            </a:prstGeom>
            <a:noFill/>
            <a:extLst>
              <a:ext uri="{909E8E84-426E-40DD-AFC4-6F175D3DCCD1}">
                <a14:hiddenFill xmlns:a14="http://schemas.microsoft.com/office/drawing/2010/main">
                  <a:solidFill>
                    <a:srgbClr val="FFFFFF"/>
                  </a:solidFill>
                </a14:hiddenFill>
              </a:ext>
            </a:extLst>
          </p:spPr>
        </p:pic>
        <p:sp>
          <p:nvSpPr>
            <p:cNvPr id="18" name="TextovéPole 17"/>
            <p:cNvSpPr txBox="1"/>
            <p:nvPr/>
          </p:nvSpPr>
          <p:spPr>
            <a:xfrm>
              <a:off x="4840565" y="1078126"/>
              <a:ext cx="4201189" cy="584775"/>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16 mil. € in total budget</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9" name="Skupina 8"/>
          <p:cNvGrpSpPr/>
          <p:nvPr/>
        </p:nvGrpSpPr>
        <p:grpSpPr>
          <a:xfrm>
            <a:off x="3011975" y="3717112"/>
            <a:ext cx="6163117" cy="720000"/>
            <a:chOff x="612765" y="3461732"/>
            <a:chExt cx="6163117" cy="720000"/>
          </a:xfrm>
        </p:grpSpPr>
        <p:pic>
          <p:nvPicPr>
            <p:cNvPr id="3082" name="Picture 10" descr="http://www.swizly.com/site_media/static/images/retail/46.jpg"/>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2765" y="3461732"/>
              <a:ext cx="617600" cy="720000"/>
            </a:xfrm>
            <a:prstGeom prst="rect">
              <a:avLst/>
            </a:prstGeom>
            <a:noFill/>
            <a:extLst>
              <a:ext uri="{909E8E84-426E-40DD-AFC4-6F175D3DCCD1}">
                <a14:hiddenFill xmlns:a14="http://schemas.microsoft.com/office/drawing/2010/main">
                  <a:solidFill>
                    <a:srgbClr val="FFFFFF"/>
                  </a:solidFill>
                </a14:hiddenFill>
              </a:ext>
            </a:extLst>
          </p:spPr>
        </p:pic>
        <p:sp>
          <p:nvSpPr>
            <p:cNvPr id="22" name="TextovéPole 21"/>
            <p:cNvSpPr txBox="1"/>
            <p:nvPr/>
          </p:nvSpPr>
          <p:spPr>
            <a:xfrm>
              <a:off x="1163380" y="3529344"/>
              <a:ext cx="5612502" cy="584775"/>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46% of budget from projects</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25" name="Skupina 24"/>
          <p:cNvGrpSpPr/>
          <p:nvPr/>
        </p:nvGrpSpPr>
        <p:grpSpPr>
          <a:xfrm>
            <a:off x="1786226" y="5373216"/>
            <a:ext cx="8623401" cy="1078414"/>
            <a:chOff x="406829" y="4229714"/>
            <a:chExt cx="8623401" cy="1078414"/>
          </a:xfrm>
        </p:grpSpPr>
        <p:pic>
          <p:nvPicPr>
            <p:cNvPr id="3086" name="Picture 14"/>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3746" t="-10894" r="-3746" b="10894"/>
            <a:stretch/>
          </p:blipFill>
          <p:spPr bwMode="auto">
            <a:xfrm>
              <a:off x="406829" y="4229714"/>
              <a:ext cx="759825" cy="1008000"/>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 name="TextovéPole 25"/>
            <p:cNvSpPr txBox="1"/>
            <p:nvPr/>
          </p:nvSpPr>
          <p:spPr>
            <a:xfrm>
              <a:off x="1130625" y="4230910"/>
              <a:ext cx="7899605" cy="1077218"/>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10 organized international conferences</a:t>
              </a:r>
            </a:p>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178 conference speeches, 45 invited</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grpSp>
        <p:nvGrpSpPr>
          <p:cNvPr id="27" name="Skupina 26"/>
          <p:cNvGrpSpPr/>
          <p:nvPr/>
        </p:nvGrpSpPr>
        <p:grpSpPr>
          <a:xfrm>
            <a:off x="1614252" y="4437208"/>
            <a:ext cx="8964416" cy="864000"/>
            <a:chOff x="5015880" y="3429096"/>
            <a:chExt cx="8964416" cy="864000"/>
          </a:xfrm>
        </p:grpSpPr>
        <p:pic>
          <p:nvPicPr>
            <p:cNvPr id="3087" name="Picture 15"/>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15880" y="3429096"/>
              <a:ext cx="864000" cy="86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 name="TextovéPole 27"/>
            <p:cNvSpPr txBox="1"/>
            <p:nvPr/>
          </p:nvSpPr>
          <p:spPr>
            <a:xfrm>
              <a:off x="5922708" y="3568708"/>
              <a:ext cx="8057588" cy="584775"/>
            </a:xfrm>
            <a:prstGeom prst="rect">
              <a:avLst/>
            </a:prstGeom>
            <a:noFill/>
          </p:spPr>
          <p:txBody>
            <a:bodyPr wrap="square" rtlCol="0">
              <a:spAutoFit/>
            </a:bodyPr>
            <a:lstStyle/>
            <a:p>
              <a:r>
                <a:rPr lang="cs-CZ" sz="3200" b="1" dirty="0" smtClean="0">
                  <a:solidFill>
                    <a:srgbClr val="447B1F"/>
                  </a:solidFill>
                  <a:effectLst>
                    <a:outerShdw blurRad="38100" dist="38100" dir="2700000" algn="tl">
                      <a:srgbClr val="000000">
                        <a:alpha val="43137"/>
                      </a:srgbClr>
                    </a:outerShdw>
                  </a:effectLst>
                  <a:latin typeface="Gill Sans MT" panose="020B0502020104020203" pitchFamily="34" charset="-18"/>
                </a:rPr>
                <a:t>77 memberships in international journals</a:t>
              </a:r>
              <a:endParaRPr lang="cs-CZ" sz="32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spTree>
    <p:extLst>
      <p:ext uri="{BB962C8B-B14F-4D97-AF65-F5344CB8AC3E}">
        <p14:creationId xmlns:p14="http://schemas.microsoft.com/office/powerpoint/2010/main" val="1644245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7489464" cy="1815882"/>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a:p>
            <a:pPr marL="742950" indent="-742950">
              <a:buAutoNum type="arabicPeriod"/>
            </a:pPr>
            <a:r>
              <a:rPr lang="cs-CZ" sz="2800" b="1" dirty="0" smtClean="0">
                <a:solidFill>
                  <a:srgbClr val="656565"/>
                </a:solidFill>
                <a:latin typeface="Gill Sans MT" panose="020B0502020104020203" pitchFamily="34" charset="-18"/>
              </a:rPr>
              <a:t>Structure and Location</a:t>
            </a:r>
          </a:p>
          <a:p>
            <a:pPr marL="742950" indent="-742950">
              <a:buAutoNum type="arabicPeriod"/>
            </a:pPr>
            <a:r>
              <a:rPr lang="cs-CZ" sz="2800" b="1" dirty="0" smtClean="0">
                <a:solidFill>
                  <a:srgbClr val="656565"/>
                </a:solidFill>
                <a:latin typeface="Gill Sans MT" panose="020B0502020104020203" pitchFamily="34" charset="-18"/>
              </a:rPr>
              <a:t>BC in Numbers</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4452124"/>
            <a:ext cx="10801200" cy="769441"/>
          </a:xfrm>
          <a:prstGeom prst="rect">
            <a:avLst/>
          </a:prstGeom>
          <a:noFill/>
        </p:spPr>
        <p:txBody>
          <a:bodyPr wrap="square" rtlCol="0">
            <a:spAutoFit/>
          </a:bodyPr>
          <a:lstStyle/>
          <a:p>
            <a:pPr marL="742950" lvl="0" indent="-742950" algn="ctr">
              <a:buFont typeface="+mj-lt"/>
              <a:buAutoNum type="arabicPeriod" startAt="5"/>
            </a:pPr>
            <a:r>
              <a:rPr lang="cs-CZ" sz="4400" b="1" dirty="0">
                <a:solidFill>
                  <a:srgbClr val="FE792A"/>
                </a:solidFill>
                <a:latin typeface="Gill Sans MT" panose="020B0502020104020203" pitchFamily="34" charset="-18"/>
              </a:rPr>
              <a:t>Research </a:t>
            </a:r>
            <a:r>
              <a:rPr lang="cs-CZ" sz="4400" b="1" dirty="0" smtClean="0">
                <a:solidFill>
                  <a:srgbClr val="FE792A"/>
                </a:solidFill>
                <a:latin typeface="Gill Sans MT" panose="020B0502020104020203" pitchFamily="34" charset="-18"/>
              </a:rPr>
              <a:t>Outputs</a:t>
            </a:r>
            <a:endParaRPr lang="cs-CZ" sz="4400" b="1" dirty="0">
              <a:solidFill>
                <a:srgbClr val="FE792A"/>
              </a:solidFill>
              <a:latin typeface="Gill Sans MT" panose="020B0502020104020203" pitchFamily="34" charset="-18"/>
            </a:endParaRPr>
          </a:p>
        </p:txBody>
      </p:sp>
    </p:spTree>
    <p:extLst>
      <p:ext uri="{BB962C8B-B14F-4D97-AF65-F5344CB8AC3E}">
        <p14:creationId xmlns:p14="http://schemas.microsoft.com/office/powerpoint/2010/main" val="2446232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1034" name="Picture 10" descr="http://www.nature.com/nature/journal/v522/n7556_supp/images/522S1a-i1.jpg"/>
          <p:cNvPicPr>
            <a:picLocks noChangeAspect="1" noChangeArrowheads="1"/>
          </p:cNvPicPr>
          <p:nvPr/>
        </p:nvPicPr>
        <p:blipFill>
          <a:blip r:embed="rId3" cstate="print">
            <a:lum bright="70000" contrast="-70000"/>
            <a:extLst>
              <a:ext uri="{28A0092B-C50C-407E-A947-70E740481C1C}">
                <a14:useLocalDpi xmlns:a14="http://schemas.microsoft.com/office/drawing/2010/main" val="0"/>
              </a:ext>
            </a:extLst>
          </a:blip>
          <a:srcRect/>
          <a:stretch>
            <a:fillRect/>
          </a:stretch>
        </p:blipFill>
        <p:spPr bwMode="auto">
          <a:xfrm rot="1348463">
            <a:off x="823019" y="1271224"/>
            <a:ext cx="1905000" cy="25050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RESEARCH OUTPUTS</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pic>
        <p:nvPicPr>
          <p:cNvPr id="1032" name="Picture 8" descr="http://informafrica.com/wp-content/uploads/2011/11/Nature-journal.jpg"/>
          <p:cNvPicPr>
            <a:picLocks noChangeAspect="1" noChangeArrowheads="1"/>
          </p:cNvPicPr>
          <p:nvPr/>
        </p:nvPicPr>
        <p:blipFill>
          <a:blip r:embed="rId5" cstate="print">
            <a:lum bright="70000" contrast="-70000"/>
            <a:extLst>
              <a:ext uri="{28A0092B-C50C-407E-A947-70E740481C1C}">
                <a14:useLocalDpi xmlns:a14="http://schemas.microsoft.com/office/drawing/2010/main" val="0"/>
              </a:ext>
            </a:extLst>
          </a:blip>
          <a:srcRect/>
          <a:stretch>
            <a:fillRect/>
          </a:stretch>
        </p:blipFill>
        <p:spPr bwMode="auto">
          <a:xfrm>
            <a:off x="4859744" y="1341088"/>
            <a:ext cx="217236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ver image expansion"/>
          <p:cNvPicPr>
            <a:picLocks noChangeAspect="1" noChangeArrowheads="1"/>
          </p:cNvPicPr>
          <p:nvPr/>
        </p:nvPicPr>
        <p:blipFill>
          <a:blip r:embed="rId6" cstate="print">
            <a:lum bright="70000" contrast="-70000"/>
            <a:extLst>
              <a:ext uri="{28A0092B-C50C-407E-A947-70E740481C1C}">
                <a14:useLocalDpi xmlns:a14="http://schemas.microsoft.com/office/drawing/2010/main" val="0"/>
              </a:ext>
            </a:extLst>
          </a:blip>
          <a:srcRect/>
          <a:stretch>
            <a:fillRect/>
          </a:stretch>
        </p:blipFill>
        <p:spPr bwMode="auto">
          <a:xfrm rot="900000">
            <a:off x="940255" y="3473342"/>
            <a:ext cx="226473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over image expansion"/>
          <p:cNvPicPr>
            <a:picLocks noChangeAspect="1" noChangeArrowheads="1"/>
          </p:cNvPicPr>
          <p:nvPr/>
        </p:nvPicPr>
        <p:blipFill>
          <a:blip r:embed="rId7" cstate="print">
            <a:lum bright="70000" contrast="-70000"/>
            <a:extLst>
              <a:ext uri="{28A0092B-C50C-407E-A947-70E740481C1C}">
                <a14:useLocalDpi xmlns:a14="http://schemas.microsoft.com/office/drawing/2010/main" val="0"/>
              </a:ext>
            </a:extLst>
          </a:blip>
          <a:srcRect/>
          <a:stretch>
            <a:fillRect/>
          </a:stretch>
        </p:blipFill>
        <p:spPr bwMode="auto">
          <a:xfrm rot="20700000">
            <a:off x="3545210" y="3494909"/>
            <a:ext cx="226473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cell.com/cms/attachment/2037405859/2051884962/cover.tif.jpg"/>
          <p:cNvPicPr>
            <a:picLocks noChangeAspect="1" noChangeArrowheads="1"/>
          </p:cNvPicPr>
          <p:nvPr/>
        </p:nvPicPr>
        <p:blipFill>
          <a:blip r:embed="rId8" cstate="print">
            <a:lum bright="70000" contrast="-70000"/>
            <a:extLst>
              <a:ext uri="{28A0092B-C50C-407E-A947-70E740481C1C}">
                <a14:useLocalDpi xmlns:a14="http://schemas.microsoft.com/office/drawing/2010/main" val="0"/>
              </a:ext>
            </a:extLst>
          </a:blip>
          <a:srcRect/>
          <a:stretch>
            <a:fillRect/>
          </a:stretch>
        </p:blipFill>
        <p:spPr bwMode="auto">
          <a:xfrm rot="711087">
            <a:off x="6284753" y="3520467"/>
            <a:ext cx="221625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cell.com/cms/attachment/2035264062/2050691421/cover.tif.jpg"/>
          <p:cNvPicPr>
            <a:picLocks noChangeAspect="1" noChangeArrowheads="1"/>
          </p:cNvPicPr>
          <p:nvPr/>
        </p:nvPicPr>
        <p:blipFill>
          <a:blip r:embed="rId9" cstate="print">
            <a:lum bright="70000" contrast="-70000"/>
            <a:extLst>
              <a:ext uri="{28A0092B-C50C-407E-A947-70E740481C1C}">
                <a14:useLocalDpi xmlns:a14="http://schemas.microsoft.com/office/drawing/2010/main" val="0"/>
              </a:ext>
            </a:extLst>
          </a:blip>
          <a:srcRect/>
          <a:stretch>
            <a:fillRect/>
          </a:stretch>
        </p:blipFill>
        <p:spPr bwMode="auto">
          <a:xfrm rot="19440869">
            <a:off x="2707269" y="1398858"/>
            <a:ext cx="221625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over image expansion"/>
          <p:cNvPicPr>
            <a:picLocks noChangeAspect="1" noChangeArrowheads="1"/>
          </p:cNvPicPr>
          <p:nvPr/>
        </p:nvPicPr>
        <p:blipFill>
          <a:blip r:embed="rId10" cstate="print">
            <a:lum bright="70000" contrast="-70000"/>
            <a:extLst>
              <a:ext uri="{28A0092B-C50C-407E-A947-70E740481C1C}">
                <a14:useLocalDpi xmlns:a14="http://schemas.microsoft.com/office/drawing/2010/main" val="0"/>
              </a:ext>
            </a:extLst>
          </a:blip>
          <a:srcRect/>
          <a:stretch>
            <a:fillRect/>
          </a:stretch>
        </p:blipFill>
        <p:spPr bwMode="auto">
          <a:xfrm rot="4526653">
            <a:off x="7272512" y="1020164"/>
            <a:ext cx="2264727"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www.cell.com/cms/attachment/2034932085/2050222185/cover.tif.jpg"/>
          <p:cNvPicPr>
            <a:picLocks noChangeAspect="1" noChangeArrowheads="1"/>
          </p:cNvPicPr>
          <p:nvPr/>
        </p:nvPicPr>
        <p:blipFill>
          <a:blip r:embed="rId11" cstate="print">
            <a:lum bright="70000" contrast="-70000"/>
            <a:extLst>
              <a:ext uri="{28A0092B-C50C-407E-A947-70E740481C1C}">
                <a14:useLocalDpi xmlns:a14="http://schemas.microsoft.com/office/drawing/2010/main" val="0"/>
              </a:ext>
            </a:extLst>
          </a:blip>
          <a:srcRect/>
          <a:stretch>
            <a:fillRect/>
          </a:stretch>
        </p:blipFill>
        <p:spPr bwMode="auto">
          <a:xfrm>
            <a:off x="9666509" y="1321967"/>
            <a:ext cx="221625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www.nature.com/ncb/journal/v2/n2/covers/largecover.gif"/>
          <p:cNvPicPr>
            <a:picLocks noChangeAspect="1" noChangeArrowheads="1"/>
          </p:cNvPicPr>
          <p:nvPr/>
        </p:nvPicPr>
        <p:blipFill>
          <a:blip r:embed="rId12" cstate="print">
            <a:lum bright="70000" contrast="-70000"/>
            <a:extLst>
              <a:ext uri="{28A0092B-C50C-407E-A947-70E740481C1C}">
                <a14:useLocalDpi xmlns:a14="http://schemas.microsoft.com/office/drawing/2010/main" val="0"/>
              </a:ext>
            </a:extLst>
          </a:blip>
          <a:srcRect/>
          <a:stretch>
            <a:fillRect/>
          </a:stretch>
        </p:blipFill>
        <p:spPr bwMode="auto">
          <a:xfrm rot="17774250">
            <a:off x="9058567" y="3589069"/>
            <a:ext cx="2125461" cy="2880000"/>
          </a:xfrm>
          <a:prstGeom prst="rect">
            <a:avLst/>
          </a:prstGeom>
          <a:noFill/>
          <a:extLst>
            <a:ext uri="{909E8E84-426E-40DD-AFC4-6F175D3DCCD1}">
              <a14:hiddenFill xmlns:a14="http://schemas.microsoft.com/office/drawing/2010/main">
                <a:solidFill>
                  <a:srgbClr val="FFFFFF"/>
                </a:solidFill>
              </a14:hiddenFill>
            </a:ext>
          </a:extLst>
        </p:spPr>
      </p:pic>
      <p:sp>
        <p:nvSpPr>
          <p:cNvPr id="23" name="TextovéPole 22"/>
          <p:cNvSpPr txBox="1"/>
          <p:nvPr/>
        </p:nvSpPr>
        <p:spPr>
          <a:xfrm>
            <a:off x="1049288" y="2060848"/>
            <a:ext cx="10080000" cy="1569660"/>
          </a:xfrm>
          <a:prstGeom prst="rect">
            <a:avLst/>
          </a:prstGeom>
          <a:noFill/>
        </p:spPr>
        <p:txBody>
          <a:bodyPr wrap="square" rtlCol="0">
            <a:spAutoFit/>
          </a:bodyPr>
          <a:lstStyle/>
          <a:p>
            <a:pPr algn="ctr"/>
            <a:r>
              <a:rPr lang="cs-CZ" sz="4800" b="1" dirty="0" smtClean="0">
                <a:solidFill>
                  <a:srgbClr val="447B1F"/>
                </a:solidFill>
                <a:effectLst>
                  <a:outerShdw blurRad="38100" dist="38100" dir="2700000" algn="tl">
                    <a:srgbClr val="000000">
                      <a:alpha val="43137"/>
                    </a:srgbClr>
                  </a:outerShdw>
                </a:effectLst>
                <a:latin typeface="Gill Sans MT" panose="020B0502020104020203" pitchFamily="34" charset="-18"/>
              </a:rPr>
              <a:t>310-330 IF publications in every year 2010 - 2014</a:t>
            </a:r>
            <a:endParaRPr lang="cs-CZ" sz="48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Tree>
    <p:extLst>
      <p:ext uri="{BB962C8B-B14F-4D97-AF65-F5344CB8AC3E}">
        <p14:creationId xmlns:p14="http://schemas.microsoft.com/office/powerpoint/2010/main" val="409745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1034" name="Picture 10" descr="http://www.nature.com/nature/journal/v522/n7556_supp/images/522S1a-i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8463">
            <a:off x="823019" y="1271224"/>
            <a:ext cx="1905000" cy="250507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1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RESEARCH OUTPUTS</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pic>
        <p:nvPicPr>
          <p:cNvPr id="1032" name="Picture 8" descr="http://informafrica.com/wp-content/uploads/2011/11/Nature-journal.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59744" y="1341088"/>
            <a:ext cx="217236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ver image expansi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900000">
            <a:off x="940255" y="3473342"/>
            <a:ext cx="226473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cell.com/cms/attachment/2037405859/2051884962/cover.tif.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9440000">
            <a:off x="2842345" y="1378565"/>
            <a:ext cx="221625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over image expansi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20700000">
            <a:off x="3545210" y="3494909"/>
            <a:ext cx="226473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cell.com/cms/attachment/2035264062/2050691421/cover.tif.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720000">
            <a:off x="6299170" y="3539996"/>
            <a:ext cx="221625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over image expansion"/>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4526653">
            <a:off x="7272512" y="1020164"/>
            <a:ext cx="2264727"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www.cell.com/cms/attachment/2034932085/2050222185/cover.tif.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9666509" y="1321967"/>
            <a:ext cx="2216250" cy="2880000"/>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www.nature.com/ncb/journal/v2/n2/covers/largecover.gi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17774250">
            <a:off x="9058567" y="3589069"/>
            <a:ext cx="2125461" cy="2880000"/>
          </a:xfrm>
          <a:prstGeom prst="rect">
            <a:avLst/>
          </a:prstGeom>
          <a:noFill/>
          <a:extLst>
            <a:ext uri="{909E8E84-426E-40DD-AFC4-6F175D3DCCD1}">
              <a14:hiddenFill xmlns:a14="http://schemas.microsoft.com/office/drawing/2010/main">
                <a:solidFill>
                  <a:srgbClr val="FFFFFF"/>
                </a:solidFill>
              </a14:hiddenFill>
            </a:ext>
          </a:extLst>
        </p:spPr>
      </p:pic>
      <p:sp>
        <p:nvSpPr>
          <p:cNvPr id="16" name="TextovéPole 15"/>
          <p:cNvSpPr txBox="1"/>
          <p:nvPr/>
        </p:nvSpPr>
        <p:spPr>
          <a:xfrm>
            <a:off x="335601" y="4365104"/>
            <a:ext cx="11521280" cy="830997"/>
          </a:xfrm>
          <a:prstGeom prst="rect">
            <a:avLst/>
          </a:prstGeom>
          <a:gradFill>
            <a:gsLst>
              <a:gs pos="0">
                <a:srgbClr val="447B1F"/>
              </a:gs>
              <a:gs pos="85000">
                <a:srgbClr val="349400">
                  <a:alpha val="20000"/>
                </a:srgbClr>
              </a:gs>
            </a:gsLst>
            <a:lin ang="4200000" scaled="0"/>
          </a:gradFill>
        </p:spPr>
        <p:txBody>
          <a:bodyPr wrap="square" rtlCol="0">
            <a:spAutoFit/>
          </a:bodyPr>
          <a:lstStyle/>
          <a:p>
            <a:pPr algn="ctr"/>
            <a:r>
              <a:rPr lang="cs-CZ" sz="4800" b="1" dirty="0" smtClean="0">
                <a:solidFill>
                  <a:schemeClr val="bg1"/>
                </a:solidFill>
                <a:effectLst>
                  <a:outerShdw blurRad="38100" dist="38100" dir="2700000" algn="tl">
                    <a:srgbClr val="000000">
                      <a:alpha val="43137"/>
                    </a:srgbClr>
                  </a:outerShdw>
                </a:effectLst>
                <a:latin typeface="Gill Sans MT" panose="020B0502020104020203" pitchFamily="34" charset="-18"/>
              </a:rPr>
              <a:t>…including Science, Nature, Cell, etc.</a:t>
            </a:r>
          </a:p>
        </p:txBody>
      </p:sp>
      <p:sp>
        <p:nvSpPr>
          <p:cNvPr id="23" name="TextovéPole 22"/>
          <p:cNvSpPr txBox="1"/>
          <p:nvPr/>
        </p:nvSpPr>
        <p:spPr>
          <a:xfrm>
            <a:off x="1049288" y="2060848"/>
            <a:ext cx="10080000" cy="1569660"/>
          </a:xfrm>
          <a:prstGeom prst="rect">
            <a:avLst/>
          </a:prstGeom>
          <a:gradFill>
            <a:gsLst>
              <a:gs pos="0">
                <a:srgbClr val="447B1F"/>
              </a:gs>
              <a:gs pos="85000">
                <a:srgbClr val="349400">
                  <a:alpha val="20000"/>
                </a:srgbClr>
              </a:gs>
            </a:gsLst>
            <a:lin ang="4200000" scaled="0"/>
          </a:gradFill>
        </p:spPr>
        <p:txBody>
          <a:bodyPr wrap="square" rtlCol="0">
            <a:spAutoFit/>
          </a:bodyPr>
          <a:lstStyle/>
          <a:p>
            <a:pPr algn="ctr"/>
            <a:r>
              <a:rPr lang="cs-CZ" sz="4800" b="1" dirty="0" smtClean="0">
                <a:solidFill>
                  <a:schemeClr val="bg1"/>
                </a:solidFill>
                <a:effectLst>
                  <a:outerShdw blurRad="38100" dist="38100" dir="2700000" algn="tl">
                    <a:srgbClr val="000000">
                      <a:alpha val="43137"/>
                    </a:srgbClr>
                  </a:outerShdw>
                </a:effectLst>
                <a:latin typeface="Gill Sans MT" panose="020B0502020104020203" pitchFamily="34" charset="-18"/>
              </a:rPr>
              <a:t>310-330 IF publications in every year 2010 - 2014</a:t>
            </a:r>
            <a:endParaRPr lang="cs-CZ" sz="4800" b="1"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spTree>
    <p:extLst>
      <p:ext uri="{BB962C8B-B14F-4D97-AF65-F5344CB8AC3E}">
        <p14:creationId xmlns:p14="http://schemas.microsoft.com/office/powerpoint/2010/main" val="7119950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7489464" cy="2246769"/>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a:p>
            <a:pPr marL="742950" indent="-742950">
              <a:buAutoNum type="arabicPeriod"/>
            </a:pPr>
            <a:r>
              <a:rPr lang="cs-CZ" sz="2800" b="1" dirty="0" smtClean="0">
                <a:solidFill>
                  <a:srgbClr val="656565"/>
                </a:solidFill>
                <a:latin typeface="Gill Sans MT" panose="020B0502020104020203" pitchFamily="34" charset="-18"/>
              </a:rPr>
              <a:t>Structure and Location</a:t>
            </a:r>
          </a:p>
          <a:p>
            <a:pPr marL="742950" indent="-742950">
              <a:buAutoNum type="arabicPeriod"/>
            </a:pPr>
            <a:r>
              <a:rPr lang="cs-CZ" sz="2800" b="1" dirty="0" smtClean="0">
                <a:solidFill>
                  <a:srgbClr val="656565"/>
                </a:solidFill>
                <a:latin typeface="Gill Sans MT" panose="020B0502020104020203" pitchFamily="34" charset="-18"/>
              </a:rPr>
              <a:t>BC in Numbers</a:t>
            </a:r>
          </a:p>
          <a:p>
            <a:pPr marL="742950" indent="-742950">
              <a:buAutoNum type="arabicPeriod"/>
            </a:pPr>
            <a:r>
              <a:rPr lang="cs-CZ" sz="2800" b="1" dirty="0" smtClean="0">
                <a:solidFill>
                  <a:srgbClr val="656565"/>
                </a:solidFill>
                <a:latin typeface="Gill Sans MT" panose="020B0502020104020203" pitchFamily="34" charset="-18"/>
              </a:rPr>
              <a:t>Research Outputs</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4883011"/>
            <a:ext cx="11521280" cy="769441"/>
          </a:xfrm>
          <a:prstGeom prst="rect">
            <a:avLst/>
          </a:prstGeom>
          <a:noFill/>
        </p:spPr>
        <p:txBody>
          <a:bodyPr wrap="square" rtlCol="0">
            <a:spAutoFit/>
          </a:bodyPr>
          <a:lstStyle/>
          <a:p>
            <a:pPr marL="742950" lvl="0" indent="-742950" algn="ctr">
              <a:buFont typeface="+mj-lt"/>
              <a:buAutoNum type="arabicPeriod" startAt="6"/>
            </a:pPr>
            <a:r>
              <a:rPr lang="cs-CZ" sz="4400" b="1" dirty="0">
                <a:solidFill>
                  <a:srgbClr val="FE792A"/>
                </a:solidFill>
                <a:latin typeface="Gill Sans MT" panose="020B0502020104020203" pitchFamily="34" charset="-18"/>
              </a:rPr>
              <a:t>Funding and </a:t>
            </a:r>
            <a:r>
              <a:rPr lang="cs-CZ" sz="4400" b="1" dirty="0" smtClean="0">
                <a:solidFill>
                  <a:srgbClr val="FE792A"/>
                </a:solidFill>
                <a:latin typeface="Gill Sans MT" panose="020B0502020104020203" pitchFamily="34" charset="-18"/>
              </a:rPr>
              <a:t>Personnel</a:t>
            </a:r>
            <a:endParaRPr lang="cs-CZ" sz="4400" b="1" dirty="0">
              <a:solidFill>
                <a:srgbClr val="FE792A"/>
              </a:solidFill>
              <a:latin typeface="Gill Sans MT" panose="020B0502020104020203" pitchFamily="34" charset="-18"/>
            </a:endParaRPr>
          </a:p>
        </p:txBody>
      </p:sp>
    </p:spTree>
    <p:extLst>
      <p:ext uri="{BB962C8B-B14F-4D97-AF65-F5344CB8AC3E}">
        <p14:creationId xmlns:p14="http://schemas.microsoft.com/office/powerpoint/2010/main" val="13869527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88" y="1023858"/>
            <a:ext cx="12193588"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FUNDING IN 2010 – 2014 (M €)</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graphicFrame>
        <p:nvGraphicFramePr>
          <p:cNvPr id="8" name="Graf 7"/>
          <p:cNvGraphicFramePr/>
          <p:nvPr>
            <p:extLst>
              <p:ext uri="{D42A27DB-BD31-4B8C-83A1-F6EECF244321}">
                <p14:modId xmlns:p14="http://schemas.microsoft.com/office/powerpoint/2010/main" val="4223653219"/>
              </p:ext>
            </p:extLst>
          </p:nvPr>
        </p:nvGraphicFramePr>
        <p:xfrm>
          <a:off x="407367" y="1518416"/>
          <a:ext cx="11485627" cy="5078936"/>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906844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88" y="1023858"/>
            <a:ext cx="12193588"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COSTS IN 2014 (M €)</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graphicFrame>
        <p:nvGraphicFramePr>
          <p:cNvPr id="2" name="Graf 1"/>
          <p:cNvGraphicFramePr/>
          <p:nvPr>
            <p:extLst>
              <p:ext uri="{D42A27DB-BD31-4B8C-83A1-F6EECF244321}">
                <p14:modId xmlns:p14="http://schemas.microsoft.com/office/powerpoint/2010/main" val="2577754894"/>
              </p:ext>
            </p:extLst>
          </p:nvPr>
        </p:nvGraphicFramePr>
        <p:xfrm>
          <a:off x="1055440" y="1340769"/>
          <a:ext cx="10081120" cy="5328591"/>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173501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588" y="1023858"/>
            <a:ext cx="12193588" cy="58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PERSONNEL IN 2014</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graphicFrame>
        <p:nvGraphicFramePr>
          <p:cNvPr id="4" name="Graf 3"/>
          <p:cNvGraphicFramePr/>
          <p:nvPr>
            <p:extLst>
              <p:ext uri="{D42A27DB-BD31-4B8C-83A1-F6EECF244321}">
                <p14:modId xmlns:p14="http://schemas.microsoft.com/office/powerpoint/2010/main" val="4261985872"/>
              </p:ext>
            </p:extLst>
          </p:nvPr>
        </p:nvGraphicFramePr>
        <p:xfrm>
          <a:off x="1055440" y="1340768"/>
          <a:ext cx="10081120" cy="5418667"/>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881290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8352928" cy="2677656"/>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a:p>
            <a:pPr marL="742950" indent="-742950">
              <a:buAutoNum type="arabicPeriod"/>
            </a:pPr>
            <a:r>
              <a:rPr lang="cs-CZ" sz="2800" b="1" dirty="0" smtClean="0">
                <a:solidFill>
                  <a:srgbClr val="656565"/>
                </a:solidFill>
                <a:latin typeface="Gill Sans MT" panose="020B0502020104020203" pitchFamily="34" charset="-18"/>
              </a:rPr>
              <a:t>Structure and Location</a:t>
            </a:r>
          </a:p>
          <a:p>
            <a:pPr marL="742950" indent="-742950">
              <a:buAutoNum type="arabicPeriod"/>
            </a:pPr>
            <a:r>
              <a:rPr lang="cs-CZ" sz="2800" b="1" dirty="0" smtClean="0">
                <a:solidFill>
                  <a:srgbClr val="656565"/>
                </a:solidFill>
                <a:latin typeface="Gill Sans MT" panose="020B0502020104020203" pitchFamily="34" charset="-18"/>
              </a:rPr>
              <a:t>BC in Numbers</a:t>
            </a:r>
          </a:p>
          <a:p>
            <a:pPr marL="742950" indent="-742950">
              <a:buAutoNum type="arabicPeriod"/>
            </a:pPr>
            <a:r>
              <a:rPr lang="cs-CZ" sz="2800" b="1" dirty="0" smtClean="0">
                <a:solidFill>
                  <a:srgbClr val="656565"/>
                </a:solidFill>
                <a:latin typeface="Gill Sans MT" panose="020B0502020104020203" pitchFamily="34" charset="-18"/>
              </a:rPr>
              <a:t>Research Outputs</a:t>
            </a:r>
          </a:p>
          <a:p>
            <a:pPr marL="742950" indent="-742950">
              <a:buAutoNum type="arabicPeriod"/>
            </a:pPr>
            <a:r>
              <a:rPr lang="cs-CZ" sz="2800" b="1" dirty="0" smtClean="0">
                <a:solidFill>
                  <a:srgbClr val="656565"/>
                </a:solidFill>
                <a:latin typeface="Gill Sans MT" panose="020B0502020104020203" pitchFamily="34" charset="-18"/>
              </a:rPr>
              <a:t>Funding and Personnel</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5313898"/>
            <a:ext cx="11521280" cy="769441"/>
          </a:xfrm>
          <a:prstGeom prst="rect">
            <a:avLst/>
          </a:prstGeom>
          <a:noFill/>
        </p:spPr>
        <p:txBody>
          <a:bodyPr wrap="square" rtlCol="0">
            <a:spAutoFit/>
          </a:bodyPr>
          <a:lstStyle/>
          <a:p>
            <a:pPr marL="742950" lvl="0" indent="-742950" algn="ctr">
              <a:buFont typeface="+mj-lt"/>
              <a:buAutoNum type="arabicPeriod" startAt="7"/>
            </a:pPr>
            <a:r>
              <a:rPr lang="cs-CZ" sz="4400" b="1" dirty="0">
                <a:solidFill>
                  <a:srgbClr val="FE792A"/>
                </a:solidFill>
                <a:latin typeface="Gill Sans MT" panose="020B0502020104020203" pitchFamily="34" charset="-18"/>
              </a:rPr>
              <a:t>Cooperation, Success in </a:t>
            </a:r>
            <a:r>
              <a:rPr lang="cs-CZ" sz="4400" b="1" dirty="0" smtClean="0">
                <a:solidFill>
                  <a:srgbClr val="FE792A"/>
                </a:solidFill>
                <a:latin typeface="Gill Sans MT" panose="020B0502020104020203" pitchFamily="34" charset="-18"/>
              </a:rPr>
              <a:t>FP7</a:t>
            </a:r>
            <a:endParaRPr lang="cs-CZ" sz="4400" b="1" dirty="0">
              <a:solidFill>
                <a:srgbClr val="FE792A"/>
              </a:solidFill>
              <a:latin typeface="Gill Sans MT" panose="020B0502020104020203" pitchFamily="34" charset="-18"/>
            </a:endParaRPr>
          </a:p>
        </p:txBody>
      </p:sp>
    </p:spTree>
    <p:extLst>
      <p:ext uri="{BB962C8B-B14F-4D97-AF65-F5344CB8AC3E}">
        <p14:creationId xmlns:p14="http://schemas.microsoft.com/office/powerpoint/2010/main" val="29997951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INTERNATIONAL COOPERATION</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pic>
        <p:nvPicPr>
          <p:cNvPr id="2052" name="Picture 4" descr="https://upload.wikimedia.org/wikipedia/commons/e/e4/Northern_Hemisphere_LamAz.png"/>
          <p:cNvPicPr>
            <a:picLocks noChangeAspect="1" noChangeArrowheads="1"/>
          </p:cNvPicPr>
          <p:nvPr/>
        </p:nvPicPr>
        <p:blipFill>
          <a:blip r:embed="rId4" cstate="print">
            <a:clrChange>
              <a:clrFrom>
                <a:srgbClr val="FFFFFF"/>
              </a:clrFrom>
              <a:clrTo>
                <a:srgbClr val="FFFFFF">
                  <a:alpha val="0"/>
                </a:srgbClr>
              </a:clrTo>
            </a:clrChange>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366780" y="1233336"/>
            <a:ext cx="5220000" cy="5220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upload.wikimedia.org/wikipedia/commons/8/82/Southern_Hemisphere_LamAz.png"/>
          <p:cNvPicPr>
            <a:picLocks noChangeAspect="1" noChangeArrowheads="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94514" y="1233336"/>
            <a:ext cx="5220000" cy="52200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ovéPole 9"/>
          <p:cNvSpPr txBox="1"/>
          <p:nvPr/>
        </p:nvSpPr>
        <p:spPr>
          <a:xfrm rot="20100000">
            <a:off x="1075166" y="2417183"/>
            <a:ext cx="10041668" cy="2308324"/>
          </a:xfrm>
          <a:prstGeom prst="rect">
            <a:avLst/>
          </a:prstGeom>
          <a:noFill/>
        </p:spPr>
        <p:txBody>
          <a:bodyPr wrap="square" rtlCol="0">
            <a:spAutoFit/>
          </a:bodyPr>
          <a:lstStyle/>
          <a:p>
            <a:pPr algn="ctr"/>
            <a:r>
              <a:rPr lang="cs-CZ" sz="4800" b="1" dirty="0" smtClean="0">
                <a:solidFill>
                  <a:srgbClr val="447B1F"/>
                </a:solidFill>
                <a:effectLst>
                  <a:outerShdw blurRad="38100" dist="38100" dir="2700000" algn="tl">
                    <a:srgbClr val="000000">
                      <a:alpha val="43137"/>
                    </a:srgbClr>
                  </a:outerShdw>
                </a:effectLst>
                <a:latin typeface="Gill Sans MT" panose="020B0502020104020203" pitchFamily="34" charset="-18"/>
              </a:rPr>
              <a:t>More than 75 countries in</a:t>
            </a:r>
          </a:p>
          <a:p>
            <a:pPr algn="ctr"/>
            <a:r>
              <a:rPr lang="cs-CZ" sz="4800" b="1" dirty="0" smtClean="0">
                <a:solidFill>
                  <a:srgbClr val="447B1F"/>
                </a:solidFill>
                <a:effectLst>
                  <a:outerShdw blurRad="38100" dist="38100" dir="2700000" algn="tl">
                    <a:srgbClr val="000000">
                      <a:alpha val="43137"/>
                    </a:srgbClr>
                  </a:outerShdw>
                </a:effectLst>
                <a:latin typeface="Gill Sans MT" panose="020B0502020104020203" pitchFamily="34" charset="-18"/>
              </a:rPr>
              <a:t>5 continents…</a:t>
            </a:r>
          </a:p>
          <a:p>
            <a:pPr algn="ctr"/>
            <a:r>
              <a:rPr lang="cs-CZ" sz="4800" b="1" dirty="0" smtClean="0">
                <a:solidFill>
                  <a:srgbClr val="FE792A"/>
                </a:solidFill>
                <a:effectLst>
                  <a:outerShdw blurRad="38100" dist="38100" dir="2700000" algn="tl">
                    <a:srgbClr val="000000">
                      <a:alpha val="43137"/>
                    </a:srgbClr>
                  </a:outerShdw>
                </a:effectLst>
                <a:latin typeface="Gill Sans MT" panose="020B0502020104020203" pitchFamily="34" charset="-18"/>
              </a:rPr>
              <a:t>research, mobility, teaching…</a:t>
            </a:r>
            <a:endParaRPr lang="cs-CZ" sz="48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spTree>
    <p:extLst>
      <p:ext uri="{BB962C8B-B14F-4D97-AF65-F5344CB8AC3E}">
        <p14:creationId xmlns:p14="http://schemas.microsoft.com/office/powerpoint/2010/main" val="364182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7" name="Skupina 6"/>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8" name="Zaoblený obdélník 7"/>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9"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SUCCESS IN FP7</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0" name="Ohnutý pruh 9"/>
          <p:cNvSpPr/>
          <p:nvPr/>
        </p:nvSpPr>
        <p:spPr>
          <a:xfrm>
            <a:off x="-5480036" y="442168"/>
            <a:ext cx="7003152" cy="7003152"/>
          </a:xfrm>
          <a:prstGeom prst="blockArc">
            <a:avLst>
              <a:gd name="adj1" fmla="val 18900000"/>
              <a:gd name="adj2" fmla="val 2700000"/>
              <a:gd name="adj3" fmla="val 308"/>
            </a:avLst>
          </a:prstGeom>
        </p:spPr>
        <p:style>
          <a:lnRef idx="2">
            <a:schemeClr val="accent3">
              <a:shade val="60000"/>
              <a:hueOff val="0"/>
              <a:satOff val="0"/>
              <a:lumOff val="0"/>
              <a:alphaOff val="0"/>
            </a:schemeClr>
          </a:lnRef>
          <a:fillRef idx="0">
            <a:schemeClr val="accent3">
              <a:hueOff val="0"/>
              <a:satOff val="0"/>
              <a:lumOff val="0"/>
              <a:alphaOff val="0"/>
            </a:schemeClr>
          </a:fillRef>
          <a:effectRef idx="0">
            <a:schemeClr val="accent3">
              <a:hueOff val="0"/>
              <a:satOff val="0"/>
              <a:lumOff val="0"/>
              <a:alphaOff val="0"/>
            </a:schemeClr>
          </a:effectRef>
          <a:fontRef idx="minor">
            <a:schemeClr val="tx1">
              <a:hueOff val="0"/>
              <a:satOff val="0"/>
              <a:lumOff val="0"/>
              <a:alphaOff val="0"/>
            </a:schemeClr>
          </a:fontRef>
        </p:style>
      </p:sp>
      <p:grpSp>
        <p:nvGrpSpPr>
          <p:cNvPr id="4" name="Skupina 3"/>
          <p:cNvGrpSpPr/>
          <p:nvPr/>
        </p:nvGrpSpPr>
        <p:grpSpPr>
          <a:xfrm>
            <a:off x="490048" y="1586166"/>
            <a:ext cx="11402946" cy="813173"/>
            <a:chOff x="490048" y="1586166"/>
            <a:chExt cx="11402946" cy="813173"/>
          </a:xfrm>
        </p:grpSpPr>
        <p:grpSp>
          <p:nvGrpSpPr>
            <p:cNvPr id="16" name="Skupina 15"/>
            <p:cNvGrpSpPr/>
            <p:nvPr/>
          </p:nvGrpSpPr>
          <p:grpSpPr>
            <a:xfrm>
              <a:off x="896633" y="1667483"/>
              <a:ext cx="10996361" cy="650538"/>
              <a:chOff x="489755" y="325061"/>
              <a:chExt cx="10853216" cy="650538"/>
            </a:xfrm>
          </p:grpSpPr>
          <p:sp>
            <p:nvSpPr>
              <p:cNvPr id="17" name="Obdélník 16"/>
              <p:cNvSpPr/>
              <p:nvPr/>
            </p:nvSpPr>
            <p:spPr>
              <a:xfrm>
                <a:off x="489755" y="325061"/>
                <a:ext cx="1085321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18" name="Obdélník 17"/>
              <p:cNvSpPr/>
              <p:nvPr/>
            </p:nvSpPr>
            <p:spPr>
              <a:xfrm>
                <a:off x="489755" y="325061"/>
                <a:ext cx="1085321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3600" b="1" dirty="0" smtClean="0">
                    <a:solidFill>
                      <a:srgbClr val="447B1F"/>
                    </a:solidFill>
                    <a:latin typeface="Gill Sans MT" panose="020B0502020104020203" pitchFamily="34" charset="-18"/>
                  </a:rPr>
                  <a:t>15 projects</a:t>
                </a:r>
                <a:endParaRPr lang="cs-CZ" sz="3600" b="1" kern="1200" dirty="0">
                  <a:solidFill>
                    <a:srgbClr val="447B1F"/>
                  </a:solidFill>
                  <a:latin typeface="Gill Sans MT" panose="020B0502020104020203" pitchFamily="34" charset="-18"/>
                </a:endParaRPr>
              </a:p>
            </p:txBody>
          </p:sp>
        </p:grpSp>
        <p:sp>
          <p:nvSpPr>
            <p:cNvPr id="11" name="Ovál 10"/>
            <p:cNvSpPr/>
            <p:nvPr/>
          </p:nvSpPr>
          <p:spPr>
            <a:xfrm>
              <a:off x="490048" y="1586166"/>
              <a:ext cx="813173" cy="813173"/>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5" name="Skupina 4"/>
          <p:cNvGrpSpPr/>
          <p:nvPr/>
        </p:nvGrpSpPr>
        <p:grpSpPr>
          <a:xfrm>
            <a:off x="1009310" y="2903859"/>
            <a:ext cx="10883685" cy="813173"/>
            <a:chOff x="956205" y="2561662"/>
            <a:chExt cx="10936789" cy="813173"/>
          </a:xfrm>
        </p:grpSpPr>
        <p:grpSp>
          <p:nvGrpSpPr>
            <p:cNvPr id="19" name="Skupina 18"/>
            <p:cNvGrpSpPr/>
            <p:nvPr/>
          </p:nvGrpSpPr>
          <p:grpSpPr>
            <a:xfrm>
              <a:off x="1362791" y="2634353"/>
              <a:ext cx="10530203" cy="650538"/>
              <a:chOff x="955912" y="1300556"/>
              <a:chExt cx="10387059" cy="650538"/>
            </a:xfrm>
          </p:grpSpPr>
          <p:sp>
            <p:nvSpPr>
              <p:cNvPr id="29" name="Obdélník 28"/>
              <p:cNvSpPr/>
              <p:nvPr/>
            </p:nvSpPr>
            <p:spPr>
              <a:xfrm>
                <a:off x="955912" y="1300556"/>
                <a:ext cx="10387059"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30" name="Obdélník 29"/>
              <p:cNvSpPr/>
              <p:nvPr/>
            </p:nvSpPr>
            <p:spPr>
              <a:xfrm>
                <a:off x="955912" y="1300556"/>
                <a:ext cx="10387059"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algn="l" defTabSz="1244600">
                  <a:lnSpc>
                    <a:spcPct val="90000"/>
                  </a:lnSpc>
                  <a:spcBef>
                    <a:spcPct val="0"/>
                  </a:spcBef>
                  <a:spcAft>
                    <a:spcPct val="35000"/>
                  </a:spcAft>
                </a:pPr>
                <a:r>
                  <a:rPr lang="cs-CZ" sz="3600" b="1" kern="1200" dirty="0" smtClean="0">
                    <a:solidFill>
                      <a:srgbClr val="447B1F"/>
                    </a:solidFill>
                    <a:latin typeface="Gill Sans MT" panose="020B0502020104020203" pitchFamily="34" charset="-18"/>
                  </a:rPr>
                  <a:t>7.35 M €</a:t>
                </a:r>
                <a:endParaRPr lang="cs-CZ" sz="3600" b="1" kern="1200" dirty="0">
                  <a:solidFill>
                    <a:srgbClr val="447B1F"/>
                  </a:solidFill>
                  <a:latin typeface="Gill Sans MT" panose="020B0502020104020203" pitchFamily="34" charset="-18"/>
                </a:endParaRPr>
              </a:p>
            </p:txBody>
          </p:sp>
        </p:grpSp>
        <p:sp>
          <p:nvSpPr>
            <p:cNvPr id="12" name="Ovál 11"/>
            <p:cNvSpPr/>
            <p:nvPr/>
          </p:nvSpPr>
          <p:spPr>
            <a:xfrm>
              <a:off x="956205" y="2561662"/>
              <a:ext cx="813173" cy="813173"/>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6" name="Skupina 5"/>
          <p:cNvGrpSpPr/>
          <p:nvPr/>
        </p:nvGrpSpPr>
        <p:grpSpPr>
          <a:xfrm>
            <a:off x="1007960" y="4221088"/>
            <a:ext cx="10885033" cy="813173"/>
            <a:chOff x="1099277" y="3537157"/>
            <a:chExt cx="10793718" cy="813173"/>
          </a:xfrm>
        </p:grpSpPr>
        <p:grpSp>
          <p:nvGrpSpPr>
            <p:cNvPr id="20" name="Skupina 19"/>
            <p:cNvGrpSpPr/>
            <p:nvPr/>
          </p:nvGrpSpPr>
          <p:grpSpPr>
            <a:xfrm>
              <a:off x="1514489" y="3609849"/>
              <a:ext cx="10378506" cy="650538"/>
              <a:chOff x="1098985" y="2276052"/>
              <a:chExt cx="10243986" cy="650538"/>
            </a:xfrm>
          </p:grpSpPr>
          <p:sp>
            <p:nvSpPr>
              <p:cNvPr id="27" name="Obdélník 26"/>
              <p:cNvSpPr/>
              <p:nvPr/>
            </p:nvSpPr>
            <p:spPr>
              <a:xfrm>
                <a:off x="1098985" y="2276052"/>
                <a:ext cx="1024398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8" name="Obdélník 27"/>
              <p:cNvSpPr/>
              <p:nvPr/>
            </p:nvSpPr>
            <p:spPr>
              <a:xfrm>
                <a:off x="1098985" y="2276052"/>
                <a:ext cx="1024398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defTabSz="1244600">
                  <a:lnSpc>
                    <a:spcPct val="90000"/>
                  </a:lnSpc>
                  <a:spcBef>
                    <a:spcPct val="0"/>
                  </a:spcBef>
                  <a:spcAft>
                    <a:spcPct val="35000"/>
                  </a:spcAft>
                </a:pPr>
                <a:r>
                  <a:rPr lang="cs-CZ" sz="3600" b="1" dirty="0">
                    <a:solidFill>
                      <a:srgbClr val="447B1F"/>
                    </a:solidFill>
                    <a:latin typeface="Gill Sans MT" panose="020B0502020104020203" pitchFamily="34" charset="-18"/>
                  </a:rPr>
                  <a:t>#1 in the Czech Academy of Sciences</a:t>
                </a:r>
              </a:p>
            </p:txBody>
          </p:sp>
        </p:grpSp>
        <p:sp>
          <p:nvSpPr>
            <p:cNvPr id="13" name="Ovál 12"/>
            <p:cNvSpPr/>
            <p:nvPr/>
          </p:nvSpPr>
          <p:spPr>
            <a:xfrm>
              <a:off x="1099277" y="3537157"/>
              <a:ext cx="813173" cy="813173"/>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31" name="Skupina 30"/>
          <p:cNvGrpSpPr/>
          <p:nvPr/>
        </p:nvGrpSpPr>
        <p:grpSpPr>
          <a:xfrm>
            <a:off x="490048" y="5517232"/>
            <a:ext cx="11402945" cy="813173"/>
            <a:chOff x="956205" y="4512653"/>
            <a:chExt cx="10936789" cy="813173"/>
          </a:xfrm>
        </p:grpSpPr>
        <p:grpSp>
          <p:nvGrpSpPr>
            <p:cNvPr id="22" name="Skupina 21"/>
            <p:cNvGrpSpPr/>
            <p:nvPr/>
          </p:nvGrpSpPr>
          <p:grpSpPr>
            <a:xfrm>
              <a:off x="1410882" y="4593970"/>
              <a:ext cx="10482112" cy="650538"/>
              <a:chOff x="489755" y="4227043"/>
              <a:chExt cx="10853216" cy="650538"/>
            </a:xfrm>
          </p:grpSpPr>
          <p:sp>
            <p:nvSpPr>
              <p:cNvPr id="23" name="Obdélník 22"/>
              <p:cNvSpPr/>
              <p:nvPr/>
            </p:nvSpPr>
            <p:spPr>
              <a:xfrm>
                <a:off x="489755" y="4227043"/>
                <a:ext cx="10853216" cy="650538"/>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4" name="Obdélník 23"/>
              <p:cNvSpPr/>
              <p:nvPr/>
            </p:nvSpPr>
            <p:spPr>
              <a:xfrm>
                <a:off x="489755" y="4227043"/>
                <a:ext cx="1085321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lvl="0" defTabSz="1244600">
                  <a:lnSpc>
                    <a:spcPct val="90000"/>
                  </a:lnSpc>
                  <a:spcBef>
                    <a:spcPct val="0"/>
                  </a:spcBef>
                  <a:spcAft>
                    <a:spcPct val="35000"/>
                  </a:spcAft>
                </a:pPr>
                <a:r>
                  <a:rPr lang="cs-CZ" sz="3600" b="1" dirty="0">
                    <a:solidFill>
                      <a:srgbClr val="447B1F"/>
                    </a:solidFill>
                    <a:latin typeface="Gill Sans MT" panose="020B0502020104020203" pitchFamily="34" charset="-18"/>
                  </a:rPr>
                  <a:t>BC in TOP 5 institutions in the Czech Republic</a:t>
                </a:r>
              </a:p>
            </p:txBody>
          </p:sp>
        </p:grpSp>
        <p:sp>
          <p:nvSpPr>
            <p:cNvPr id="14" name="Ovál 13"/>
            <p:cNvSpPr/>
            <p:nvPr/>
          </p:nvSpPr>
          <p:spPr>
            <a:xfrm>
              <a:off x="956205" y="4512653"/>
              <a:ext cx="813173" cy="813173"/>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335662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8856984" cy="3108543"/>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a:p>
            <a:pPr marL="742950" indent="-742950">
              <a:buAutoNum type="arabicPeriod"/>
            </a:pPr>
            <a:r>
              <a:rPr lang="cs-CZ" sz="2800" b="1" dirty="0" smtClean="0">
                <a:solidFill>
                  <a:srgbClr val="656565"/>
                </a:solidFill>
                <a:latin typeface="Gill Sans MT" panose="020B0502020104020203" pitchFamily="34" charset="-18"/>
              </a:rPr>
              <a:t>Structure and Location</a:t>
            </a:r>
          </a:p>
          <a:p>
            <a:pPr marL="742950" indent="-742950">
              <a:buAutoNum type="arabicPeriod"/>
            </a:pPr>
            <a:r>
              <a:rPr lang="cs-CZ" sz="2800" b="1" dirty="0" smtClean="0">
                <a:solidFill>
                  <a:srgbClr val="656565"/>
                </a:solidFill>
                <a:latin typeface="Gill Sans MT" panose="020B0502020104020203" pitchFamily="34" charset="-18"/>
              </a:rPr>
              <a:t>BC in Numbers</a:t>
            </a:r>
          </a:p>
          <a:p>
            <a:pPr marL="742950" indent="-742950">
              <a:buAutoNum type="arabicPeriod"/>
            </a:pPr>
            <a:r>
              <a:rPr lang="cs-CZ" sz="2800" b="1" dirty="0" smtClean="0">
                <a:solidFill>
                  <a:srgbClr val="656565"/>
                </a:solidFill>
                <a:latin typeface="Gill Sans MT" panose="020B0502020104020203" pitchFamily="34" charset="-18"/>
              </a:rPr>
              <a:t>Research Outputs</a:t>
            </a:r>
          </a:p>
          <a:p>
            <a:pPr marL="742950" indent="-742950">
              <a:buAutoNum type="arabicPeriod"/>
            </a:pPr>
            <a:r>
              <a:rPr lang="cs-CZ" sz="2800" b="1" dirty="0" smtClean="0">
                <a:solidFill>
                  <a:srgbClr val="656565"/>
                </a:solidFill>
                <a:latin typeface="Gill Sans MT" panose="020B0502020104020203" pitchFamily="34" charset="-18"/>
              </a:rPr>
              <a:t>Funding and Personnel</a:t>
            </a:r>
          </a:p>
          <a:p>
            <a:pPr marL="742950" indent="-742950">
              <a:buFontTx/>
              <a:buAutoNum type="arabicPeriod"/>
            </a:pPr>
            <a:r>
              <a:rPr lang="cs-CZ" sz="2800" b="1" dirty="0">
                <a:solidFill>
                  <a:srgbClr val="656565"/>
                </a:solidFill>
                <a:latin typeface="Gill Sans MT" panose="020B0502020104020203" pitchFamily="34" charset="-18"/>
              </a:rPr>
              <a:t>Cooperation, Success in </a:t>
            </a:r>
            <a:r>
              <a:rPr lang="cs-CZ" sz="2800" b="1" dirty="0" smtClean="0">
                <a:solidFill>
                  <a:srgbClr val="656565"/>
                </a:solidFill>
                <a:latin typeface="Gill Sans MT" panose="020B0502020104020203" pitchFamily="34" charset="-18"/>
              </a:rPr>
              <a:t>FP7</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5723639"/>
            <a:ext cx="11521280" cy="769441"/>
          </a:xfrm>
          <a:prstGeom prst="rect">
            <a:avLst/>
          </a:prstGeom>
          <a:noFill/>
        </p:spPr>
        <p:txBody>
          <a:bodyPr wrap="square" rtlCol="0">
            <a:spAutoFit/>
          </a:bodyPr>
          <a:lstStyle/>
          <a:p>
            <a:pPr marL="742950" lvl="0" indent="-742950" algn="ctr">
              <a:buFont typeface="+mj-lt"/>
              <a:buAutoNum type="arabicPeriod" startAt="8"/>
            </a:pPr>
            <a:r>
              <a:rPr lang="cs-CZ" sz="4400" b="1" dirty="0">
                <a:solidFill>
                  <a:srgbClr val="FE792A"/>
                </a:solidFill>
                <a:latin typeface="Gill Sans MT" panose="020B0502020104020203" pitchFamily="34" charset="-18"/>
              </a:rPr>
              <a:t>Teaching, Public Engagement</a:t>
            </a:r>
          </a:p>
        </p:txBody>
      </p:sp>
    </p:spTree>
    <p:extLst>
      <p:ext uri="{BB962C8B-B14F-4D97-AF65-F5344CB8AC3E}">
        <p14:creationId xmlns:p14="http://schemas.microsoft.com/office/powerpoint/2010/main" val="33878753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COOPERATION WITH UNIVERSITIES</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74" name="Obdélník 73"/>
          <p:cNvSpPr/>
          <p:nvPr/>
        </p:nvSpPr>
        <p:spPr>
          <a:xfrm>
            <a:off x="1103477" y="1442558"/>
            <a:ext cx="10312695" cy="111762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lgn="ctr">
              <a:buClr>
                <a:srgbClr val="FE792A"/>
              </a:buClr>
            </a:pP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of Ph.D</a:t>
            </a:r>
            <a:r>
              <a:rPr lang="cs-CZ" sz="3200" b="1" dirty="0">
                <a:solidFill>
                  <a:srgbClr val="FE792A"/>
                </a:solidFill>
                <a:effectLst>
                  <a:outerShdw blurRad="38100" dist="38100" dir="2700000" algn="tl">
                    <a:srgbClr val="000000">
                      <a:alpha val="43137"/>
                    </a:srgbClr>
                  </a:outerShdw>
                </a:effectLst>
                <a:latin typeface="Gill Sans MT" panose="020B0502020104020203" pitchFamily="34" charset="-18"/>
              </a:rPr>
              <a:t>. </a:t>
            </a: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students, 9 joined doctoral study programs,  </a:t>
            </a:r>
          </a:p>
          <a:p>
            <a:pPr algn="ctr">
              <a:buClr>
                <a:srgbClr val="FE792A"/>
              </a:buClr>
            </a:pPr>
            <a:r>
              <a:rPr lang="cs-CZ" sz="3200" b="1" dirty="0" smtClean="0">
                <a:solidFill>
                  <a:srgbClr val="FE792A"/>
                </a:solidFill>
                <a:effectLst>
                  <a:outerShdw blurRad="38100" dist="38100" dir="2700000" algn="tl">
                    <a:srgbClr val="000000">
                      <a:alpha val="43137"/>
                    </a:srgbClr>
                  </a:outerShdw>
                </a:effectLst>
                <a:latin typeface="Gill Sans MT" panose="020B0502020104020203" pitchFamily="34" charset="-18"/>
              </a:rPr>
              <a:t>4 000 hours (lessons) annually</a:t>
            </a:r>
            <a:endParaRPr lang="cs-CZ" sz="32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sp>
        <p:nvSpPr>
          <p:cNvPr id="5" name="AutoShape 4" descr="https://www.natur.cuni.cz/geografie/demografie-a-geodemografie/ke-stazeni/loga-1/logo-univerzity-karlovy-v-praz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dirty="0"/>
          </a:p>
        </p:txBody>
      </p:sp>
      <p:sp>
        <p:nvSpPr>
          <p:cNvPr id="2" name="AutoShape 2" descr="https://www.natur.cuni.cz/geografie/demografie-a-geodemografie/ke-stazeni/loga-1/logo-univerzity-karlovy-v-praz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dirty="0"/>
          </a:p>
        </p:txBody>
      </p:sp>
      <p:grpSp>
        <p:nvGrpSpPr>
          <p:cNvPr id="28" name="Skupina 27"/>
          <p:cNvGrpSpPr/>
          <p:nvPr/>
        </p:nvGrpSpPr>
        <p:grpSpPr>
          <a:xfrm>
            <a:off x="5972409" y="3406663"/>
            <a:ext cx="5596199" cy="722546"/>
            <a:chOff x="5769631" y="2383731"/>
            <a:chExt cx="5596199" cy="722546"/>
          </a:xfrm>
        </p:grpSpPr>
        <p:sp>
          <p:nvSpPr>
            <p:cNvPr id="50" name="Obdélník 49"/>
            <p:cNvSpPr/>
            <p:nvPr/>
          </p:nvSpPr>
          <p:spPr>
            <a:xfrm>
              <a:off x="5769631" y="2455739"/>
              <a:ext cx="5596199"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rPr>
                <a:t>Charles University in Prague</a:t>
              </a:r>
            </a:p>
          </p:txBody>
        </p:sp>
        <p:pic>
          <p:nvPicPr>
            <p:cNvPr id="1027" name="Picture 3"/>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573742" y="2383731"/>
              <a:ext cx="720000" cy="7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3" name="Skupina 22"/>
          <p:cNvGrpSpPr/>
          <p:nvPr/>
        </p:nvGrpSpPr>
        <p:grpSpPr>
          <a:xfrm>
            <a:off x="335359" y="3789040"/>
            <a:ext cx="5459853" cy="722546"/>
            <a:chOff x="6057441" y="2626943"/>
            <a:chExt cx="4396358" cy="722546"/>
          </a:xfrm>
        </p:grpSpPr>
        <p:sp>
          <p:nvSpPr>
            <p:cNvPr id="54" name="Obdélník 53"/>
            <p:cNvSpPr/>
            <p:nvPr/>
          </p:nvSpPr>
          <p:spPr>
            <a:xfrm>
              <a:off x="6463315" y="2698951"/>
              <a:ext cx="3990484"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rPr>
                <a:t>Masaryk </a:t>
              </a:r>
              <a:r>
                <a:rPr lang="cs-CZ" sz="2400" b="1" dirty="0" smtClean="0">
                  <a:solidFill>
                    <a:srgbClr val="447B1F"/>
                  </a:solidFill>
                  <a:effectLst>
                    <a:outerShdw blurRad="38100" dist="38100" dir="2700000" algn="tl">
                      <a:srgbClr val="000000">
                        <a:alpha val="43137"/>
                      </a:srgbClr>
                    </a:outerShdw>
                  </a:effectLst>
                  <a:latin typeface="Gill Sans MT" panose="020B0502020104020203" pitchFamily="34" charset="-18"/>
                </a:rPr>
                <a:t>University in Brno</a:t>
              </a:r>
              <a:endPar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pic>
          <p:nvPicPr>
            <p:cNvPr id="1029" name="Picture 5" descr="https://upload.wikimedia.org/wikipedia/commons/thumb/0/02/Masarykova_univerzita.tif/lossy-page1-235px-Masarykova_univerzita.tif.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57441" y="2626943"/>
              <a:ext cx="719999" cy="720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Skupina 28"/>
          <p:cNvGrpSpPr/>
          <p:nvPr/>
        </p:nvGrpSpPr>
        <p:grpSpPr>
          <a:xfrm>
            <a:off x="4267336" y="4365104"/>
            <a:ext cx="7589304" cy="720000"/>
            <a:chOff x="3336616" y="3628495"/>
            <a:chExt cx="8527758" cy="720000"/>
          </a:xfrm>
        </p:grpSpPr>
        <p:sp>
          <p:nvSpPr>
            <p:cNvPr id="58" name="Obdélník 57"/>
            <p:cNvSpPr/>
            <p:nvPr/>
          </p:nvSpPr>
          <p:spPr>
            <a:xfrm>
              <a:off x="3336616" y="3663226"/>
              <a:ext cx="7447660"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rPr>
                <a:t>Czech University of Life Sciences Prague</a:t>
              </a:r>
            </a:p>
          </p:txBody>
        </p:sp>
        <p:pic>
          <p:nvPicPr>
            <p:cNvPr id="1030" name="Picture 6"/>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39374" y="3628495"/>
              <a:ext cx="1125000" cy="7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13" name="Skupina 12"/>
          <p:cNvGrpSpPr/>
          <p:nvPr/>
        </p:nvGrpSpPr>
        <p:grpSpPr>
          <a:xfrm>
            <a:off x="1543301" y="2653085"/>
            <a:ext cx="9433046" cy="757277"/>
            <a:chOff x="343377" y="1271460"/>
            <a:chExt cx="5894707" cy="757277"/>
          </a:xfrm>
        </p:grpSpPr>
        <p:sp>
          <p:nvSpPr>
            <p:cNvPr id="22" name="Obdélník 21"/>
            <p:cNvSpPr/>
            <p:nvPr/>
          </p:nvSpPr>
          <p:spPr>
            <a:xfrm>
              <a:off x="703376" y="1378199"/>
              <a:ext cx="5534708"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800" b="1" dirty="0">
                  <a:solidFill>
                    <a:srgbClr val="447B1F"/>
                  </a:solidFill>
                  <a:effectLst>
                    <a:outerShdw blurRad="38100" dist="38100" dir="2700000" algn="tl">
                      <a:srgbClr val="000000">
                        <a:alpha val="43137"/>
                      </a:srgbClr>
                    </a:outerShdw>
                  </a:effectLst>
                  <a:latin typeface="Gill Sans MT" panose="020B0502020104020203" pitchFamily="34" charset="-18"/>
                </a:rPr>
                <a:t>University of South </a:t>
              </a:r>
              <a:r>
                <a:rPr lang="cs-CZ" sz="2800" b="1" dirty="0" smtClean="0">
                  <a:solidFill>
                    <a:srgbClr val="447B1F"/>
                  </a:solidFill>
                  <a:effectLst>
                    <a:outerShdw blurRad="38100" dist="38100" dir="2700000" algn="tl">
                      <a:srgbClr val="000000">
                        <a:alpha val="43137"/>
                      </a:srgbClr>
                    </a:outerShdw>
                  </a:effectLst>
                  <a:latin typeface="Gill Sans MT" panose="020B0502020104020203" pitchFamily="34" charset="-18"/>
                </a:rPr>
                <a:t>Bohemia in České Budějovice</a:t>
              </a:r>
              <a:endParaRPr lang="cs-CZ" sz="28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pic>
          <p:nvPicPr>
            <p:cNvPr id="46" name="Picture 2" descr="http://kam.jcu.cz/img/logoju.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3377" y="1271460"/>
              <a:ext cx="449977" cy="64807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Skupina 24"/>
          <p:cNvGrpSpPr/>
          <p:nvPr/>
        </p:nvGrpSpPr>
        <p:grpSpPr>
          <a:xfrm>
            <a:off x="407368" y="4797152"/>
            <a:ext cx="5579825" cy="720000"/>
            <a:chOff x="5972993" y="3988495"/>
            <a:chExt cx="5579825" cy="720000"/>
          </a:xfrm>
        </p:grpSpPr>
        <p:sp>
          <p:nvSpPr>
            <p:cNvPr id="62" name="Obdélník 61"/>
            <p:cNvSpPr/>
            <p:nvPr/>
          </p:nvSpPr>
          <p:spPr>
            <a:xfrm>
              <a:off x="6426067" y="4023226"/>
              <a:ext cx="5126751"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rPr>
                <a:t>Mendel University in Brno</a:t>
              </a:r>
            </a:p>
          </p:txBody>
        </p:sp>
        <p:pic>
          <p:nvPicPr>
            <p:cNvPr id="1032" name="Picture 8" descr="http://www.noc-vedcu.cz/rs/wp-content/uploads/2014/05/2014_logo_brno_mendelova_univerzita.jpg"/>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72993" y="3988495"/>
              <a:ext cx="888894" cy="7200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0" name="Skupina 29"/>
          <p:cNvGrpSpPr/>
          <p:nvPr/>
        </p:nvGrpSpPr>
        <p:grpSpPr>
          <a:xfrm>
            <a:off x="4047118" y="5229200"/>
            <a:ext cx="7734747" cy="720000"/>
            <a:chOff x="4042954" y="5033764"/>
            <a:chExt cx="7734747" cy="720000"/>
          </a:xfrm>
        </p:grpSpPr>
        <p:sp>
          <p:nvSpPr>
            <p:cNvPr id="66" name="Obdélník 65"/>
            <p:cNvSpPr/>
            <p:nvPr/>
          </p:nvSpPr>
          <p:spPr>
            <a:xfrm>
              <a:off x="4042954" y="5068495"/>
              <a:ext cx="6772916"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400" b="1" dirty="0" smtClean="0">
                  <a:solidFill>
                    <a:srgbClr val="447B1F"/>
                  </a:solidFill>
                  <a:effectLst>
                    <a:outerShdw blurRad="38100" dist="38100" dir="2700000" algn="tl">
                      <a:srgbClr val="000000">
                        <a:alpha val="43137"/>
                      </a:srgbClr>
                    </a:outerShdw>
                  </a:effectLst>
                  <a:latin typeface="Gill Sans MT" panose="020B0502020104020203" pitchFamily="34" charset="-18"/>
                </a:rPr>
                <a:t>         Czech </a:t>
              </a:r>
              <a:r>
                <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rPr>
                <a:t>Technical University in Prague</a:t>
              </a:r>
            </a:p>
          </p:txBody>
        </p:sp>
        <p:pic>
          <p:nvPicPr>
            <p:cNvPr id="1033" name="Picture 9"/>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826046" y="5033764"/>
              <a:ext cx="951655" cy="7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27" name="Skupina 26"/>
          <p:cNvGrpSpPr/>
          <p:nvPr/>
        </p:nvGrpSpPr>
        <p:grpSpPr>
          <a:xfrm>
            <a:off x="376602" y="5730710"/>
            <a:ext cx="9042293" cy="720000"/>
            <a:chOff x="6057439" y="5572263"/>
            <a:chExt cx="9042293" cy="720000"/>
          </a:xfrm>
        </p:grpSpPr>
        <p:sp>
          <p:nvSpPr>
            <p:cNvPr id="70" name="Obdélník 69"/>
            <p:cNvSpPr/>
            <p:nvPr/>
          </p:nvSpPr>
          <p:spPr>
            <a:xfrm>
              <a:off x="6520253" y="5606994"/>
              <a:ext cx="8579479"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a:buClr>
                  <a:srgbClr val="FE792A"/>
                </a:buClr>
              </a:pPr>
              <a:r>
                <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rPr>
                <a:t>University of Chemistry and Technology Prague</a:t>
              </a:r>
            </a:p>
          </p:txBody>
        </p:sp>
        <p:pic>
          <p:nvPicPr>
            <p:cNvPr id="1035" name="Picture 1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057439" y="5572263"/>
              <a:ext cx="720000" cy="72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 name="Skupina 6"/>
          <p:cNvGrpSpPr/>
          <p:nvPr/>
        </p:nvGrpSpPr>
        <p:grpSpPr>
          <a:xfrm>
            <a:off x="374154" y="1340648"/>
            <a:ext cx="1240287" cy="1141954"/>
            <a:chOff x="332912" y="1804536"/>
            <a:chExt cx="1240287" cy="1141954"/>
          </a:xfrm>
        </p:grpSpPr>
        <p:sp>
          <p:nvSpPr>
            <p:cNvPr id="4" name="Obdélník 3"/>
            <p:cNvSpPr/>
            <p:nvPr/>
          </p:nvSpPr>
          <p:spPr>
            <a:xfrm>
              <a:off x="335360" y="1999375"/>
              <a:ext cx="1237839" cy="923330"/>
            </a:xfrm>
            <a:prstGeom prst="rect">
              <a:avLst/>
            </a:prstGeom>
            <a:noFill/>
          </p:spPr>
          <p:txBody>
            <a:bodyPr wrap="none" lIns="91440" tIns="45720" rIns="91440" bIns="45720">
              <a:spAutoFit/>
            </a:bodyPr>
            <a:lstStyle/>
            <a:p>
              <a:pPr algn="ctr"/>
              <a:r>
                <a:rPr lang="cs-CZ" sz="5400" b="1" dirty="0" smtClean="0">
                  <a:ln w="9525">
                    <a:solidFill>
                      <a:schemeClr val="bg1"/>
                    </a:solidFill>
                    <a:prstDash val="solid"/>
                  </a:ln>
                  <a:solidFill>
                    <a:srgbClr val="009900"/>
                  </a:solidFill>
                  <a:effectLst>
                    <a:outerShdw blurRad="12700" dist="38100" dir="2700000" algn="tl" rotWithShape="0">
                      <a:schemeClr val="accent5">
                        <a:lumMod val="60000"/>
                        <a:lumOff val="40000"/>
                      </a:schemeClr>
                    </a:outerShdw>
                  </a:effectLst>
                </a:rPr>
                <a:t>100</a:t>
              </a:r>
              <a:endParaRPr lang="cs-CZ" sz="5400" b="1" dirty="0">
                <a:ln w="9525">
                  <a:solidFill>
                    <a:schemeClr val="bg1"/>
                  </a:solidFill>
                  <a:prstDash val="solid"/>
                </a:ln>
                <a:solidFill>
                  <a:srgbClr val="009900"/>
                </a:solidFill>
                <a:effectLst>
                  <a:outerShdw blurRad="12700" dist="38100" dir="2700000" algn="tl" rotWithShape="0">
                    <a:schemeClr val="accent5">
                      <a:lumMod val="60000"/>
                      <a:lumOff val="40000"/>
                    </a:schemeClr>
                  </a:outerShdw>
                </a:effectLst>
              </a:endParaRPr>
            </a:p>
          </p:txBody>
        </p:sp>
        <p:sp>
          <p:nvSpPr>
            <p:cNvPr id="6" name="Zahnutá šipka dolů 5"/>
            <p:cNvSpPr/>
            <p:nvPr/>
          </p:nvSpPr>
          <p:spPr>
            <a:xfrm rot="17785008">
              <a:off x="9369" y="2128079"/>
              <a:ext cx="1141954" cy="494867"/>
            </a:xfrm>
            <a:prstGeom prst="curvedDownArrow">
              <a:avLst/>
            </a:prstGeom>
            <a:solidFill>
              <a:srgbClr val="FE792A"/>
            </a:solidFill>
            <a:ln>
              <a:solidFill>
                <a:srgbClr val="FE79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solidFill>
                  <a:schemeClr val="tx1"/>
                </a:solidFill>
              </a:endParaRPr>
            </a:p>
          </p:txBody>
        </p:sp>
      </p:grpSp>
    </p:spTree>
    <p:extLst>
      <p:ext uri="{BB962C8B-B14F-4D97-AF65-F5344CB8AC3E}">
        <p14:creationId xmlns:p14="http://schemas.microsoft.com/office/powerpoint/2010/main" val="2490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19" name="Skupina 18"/>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20" name="Zaoblený obdélník 19"/>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21"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PUBLIC ENGAGEMENT</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2" name="TextovéPole 1"/>
          <p:cNvSpPr txBox="1"/>
          <p:nvPr/>
        </p:nvSpPr>
        <p:spPr>
          <a:xfrm>
            <a:off x="407368" y="1539540"/>
            <a:ext cx="6120680"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b="1" dirty="0" smtClean="0">
                <a:solidFill>
                  <a:srgbClr val="447B1F"/>
                </a:solidFill>
                <a:effectLst>
                  <a:outerShdw blurRad="38100" dist="38100" dir="2700000" algn="tl">
                    <a:srgbClr val="000000">
                      <a:alpha val="43137"/>
                    </a:srgbClr>
                  </a:outerShdw>
                </a:effectLst>
                <a:latin typeface="Gill Sans MT" panose="020B0502020104020203" pitchFamily="34" charset="-18"/>
              </a:rPr>
              <a:t>Science and Technology Week - annualy</a:t>
            </a:r>
            <a:endPar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9" name="TextovéPole 8"/>
          <p:cNvSpPr txBox="1"/>
          <p:nvPr/>
        </p:nvSpPr>
        <p:spPr>
          <a:xfrm>
            <a:off x="408102" y="2042857"/>
            <a:ext cx="7920146"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b="1" dirty="0" smtClean="0">
                <a:solidFill>
                  <a:srgbClr val="447B1F"/>
                </a:solidFill>
                <a:effectLst>
                  <a:outerShdw blurRad="38100" dist="38100" dir="2700000" algn="tl">
                    <a:srgbClr val="000000">
                      <a:alpha val="43137"/>
                    </a:srgbClr>
                  </a:outerShdw>
                </a:effectLst>
                <a:latin typeface="Gill Sans MT" panose="020B0502020104020203" pitchFamily="34" charset="-18"/>
              </a:rPr>
              <a:t>České Budějovice – Cities of Scientific Culture 2014</a:t>
            </a:r>
            <a:endPar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0" name="TextovéPole 9"/>
          <p:cNvSpPr txBox="1"/>
          <p:nvPr/>
        </p:nvSpPr>
        <p:spPr>
          <a:xfrm>
            <a:off x="407368" y="2535287"/>
            <a:ext cx="5688632"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b="1" dirty="0" smtClean="0">
                <a:solidFill>
                  <a:srgbClr val="447B1F"/>
                </a:solidFill>
                <a:effectLst>
                  <a:outerShdw blurRad="38100" dist="38100" dir="2700000" algn="tl">
                    <a:srgbClr val="000000">
                      <a:alpha val="43137"/>
                    </a:srgbClr>
                  </a:outerShdw>
                </a:effectLst>
                <a:latin typeface="Gill Sans MT" panose="020B0502020104020203" pitchFamily="34" charset="-18"/>
              </a:rPr>
              <a:t>European Student Parliaments 2016</a:t>
            </a:r>
            <a:endParaRPr lang="cs-CZ" sz="24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1" name="TextovéPole 10"/>
          <p:cNvSpPr txBox="1"/>
          <p:nvPr/>
        </p:nvSpPr>
        <p:spPr>
          <a:xfrm>
            <a:off x="407368" y="3039343"/>
            <a:ext cx="2485394"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dirty="0" smtClean="0">
                <a:solidFill>
                  <a:srgbClr val="447B1F"/>
                </a:solidFill>
                <a:effectLst>
                  <a:outerShdw blurRad="38100" dist="38100" dir="2700000" algn="tl">
                    <a:srgbClr val="000000">
                      <a:alpha val="43137"/>
                    </a:srgbClr>
                  </a:outerShdw>
                </a:effectLst>
                <a:latin typeface="Gill Sans MT" panose="020B0502020104020203" pitchFamily="34" charset="-18"/>
              </a:rPr>
              <a:t>Science cafés</a:t>
            </a:r>
            <a:endParaRPr lang="cs-CZ" sz="24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2" name="TextovéPole 11"/>
          <p:cNvSpPr txBox="1"/>
          <p:nvPr/>
        </p:nvSpPr>
        <p:spPr>
          <a:xfrm>
            <a:off x="407368" y="3543399"/>
            <a:ext cx="2485394"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dirty="0" smtClean="0">
                <a:solidFill>
                  <a:srgbClr val="447B1F"/>
                </a:solidFill>
                <a:effectLst>
                  <a:outerShdw blurRad="38100" dist="38100" dir="2700000" algn="tl">
                    <a:srgbClr val="000000">
                      <a:alpha val="43137"/>
                    </a:srgbClr>
                  </a:outerShdw>
                </a:effectLst>
                <a:latin typeface="Gill Sans MT" panose="020B0502020104020203" pitchFamily="34" charset="-18"/>
              </a:rPr>
              <a:t>Exhibitions</a:t>
            </a:r>
            <a:endParaRPr lang="cs-CZ" sz="24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3" name="TextovéPole 12"/>
          <p:cNvSpPr txBox="1"/>
          <p:nvPr/>
        </p:nvSpPr>
        <p:spPr>
          <a:xfrm>
            <a:off x="407368" y="4047455"/>
            <a:ext cx="2485394"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dirty="0" smtClean="0">
                <a:solidFill>
                  <a:srgbClr val="447B1F"/>
                </a:solidFill>
                <a:effectLst>
                  <a:outerShdw blurRad="38100" dist="38100" dir="2700000" algn="tl">
                    <a:srgbClr val="000000">
                      <a:alpha val="43137"/>
                    </a:srgbClr>
                  </a:outerShdw>
                </a:effectLst>
                <a:latin typeface="Gill Sans MT" panose="020B0502020104020203" pitchFamily="34" charset="-18"/>
              </a:rPr>
              <a:t>Discussions</a:t>
            </a:r>
            <a:endParaRPr lang="cs-CZ" sz="24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4" name="TextovéPole 13"/>
          <p:cNvSpPr txBox="1"/>
          <p:nvPr/>
        </p:nvSpPr>
        <p:spPr>
          <a:xfrm>
            <a:off x="407368" y="4551511"/>
            <a:ext cx="2880320"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dirty="0" smtClean="0">
                <a:solidFill>
                  <a:srgbClr val="447B1F"/>
                </a:solidFill>
                <a:effectLst>
                  <a:outerShdw blurRad="38100" dist="38100" dir="2700000" algn="tl">
                    <a:srgbClr val="000000">
                      <a:alpha val="43137"/>
                    </a:srgbClr>
                  </a:outerShdw>
                </a:effectLst>
                <a:latin typeface="Gill Sans MT" panose="020B0502020104020203" pitchFamily="34" charset="-18"/>
              </a:rPr>
              <a:t>TV and broadcasts</a:t>
            </a:r>
            <a:endParaRPr lang="cs-CZ" sz="24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5" name="TextovéPole 14"/>
          <p:cNvSpPr txBox="1"/>
          <p:nvPr/>
        </p:nvSpPr>
        <p:spPr>
          <a:xfrm>
            <a:off x="407368" y="5055567"/>
            <a:ext cx="3492388"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dirty="0" smtClean="0">
                <a:solidFill>
                  <a:srgbClr val="447B1F"/>
                </a:solidFill>
                <a:effectLst>
                  <a:outerShdw blurRad="38100" dist="38100" dir="2700000" algn="tl">
                    <a:srgbClr val="000000">
                      <a:alpha val="43137"/>
                    </a:srgbClr>
                  </a:outerShdw>
                </a:effectLst>
                <a:latin typeface="Gill Sans MT" panose="020B0502020104020203" pitchFamily="34" charset="-18"/>
              </a:rPr>
              <a:t>Media communications</a:t>
            </a:r>
            <a:endParaRPr lang="cs-CZ" sz="24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16" name="TextovéPole 15"/>
          <p:cNvSpPr txBox="1"/>
          <p:nvPr/>
        </p:nvSpPr>
        <p:spPr>
          <a:xfrm>
            <a:off x="407368" y="5559623"/>
            <a:ext cx="3492388" cy="461665"/>
          </a:xfrm>
          <a:prstGeom prst="rect">
            <a:avLst/>
          </a:prstGeom>
          <a:noFill/>
        </p:spPr>
        <p:txBody>
          <a:bodyPr wrap="square" rtlCol="0">
            <a:spAutoFit/>
          </a:bodyPr>
          <a:lstStyle/>
          <a:p>
            <a:pPr marL="285750" indent="-285750">
              <a:buClr>
                <a:srgbClr val="FE792A"/>
              </a:buClr>
              <a:buFont typeface="Arial" panose="020B0604020202020204" pitchFamily="34" charset="0"/>
              <a:buChar char="•"/>
            </a:pPr>
            <a:r>
              <a:rPr lang="cs-CZ" sz="2400" dirty="0" smtClean="0">
                <a:solidFill>
                  <a:srgbClr val="447B1F"/>
                </a:solidFill>
                <a:effectLst>
                  <a:outerShdw blurRad="38100" dist="38100" dir="2700000" algn="tl">
                    <a:srgbClr val="000000">
                      <a:alpha val="43137"/>
                    </a:srgbClr>
                  </a:outerShdw>
                </a:effectLst>
                <a:latin typeface="Gill Sans MT" panose="020B0502020104020203" pitchFamily="34" charset="-18"/>
              </a:rPr>
              <a:t>Stakeholders relations</a:t>
            </a:r>
            <a:endParaRPr lang="cs-CZ" sz="24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1961">
            <a:off x="8314360" y="1439912"/>
            <a:ext cx="3295650" cy="2190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973290">
            <a:off x="3528551" y="3004165"/>
            <a:ext cx="4057650" cy="26955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531695">
            <a:off x="8440247" y="4061817"/>
            <a:ext cx="3295650" cy="2190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400750" y="3068960"/>
            <a:ext cx="3295650" cy="21907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3" name="Skupina 22"/>
          <p:cNvGrpSpPr/>
          <p:nvPr/>
        </p:nvGrpSpPr>
        <p:grpSpPr>
          <a:xfrm>
            <a:off x="3287688" y="4497234"/>
            <a:ext cx="5256582" cy="2172126"/>
            <a:chOff x="2968102" y="3429000"/>
            <a:chExt cx="4345028" cy="2520000"/>
          </a:xfrm>
        </p:grpSpPr>
        <p:sp>
          <p:nvSpPr>
            <p:cNvPr id="24" name="Rounded Rectangle 59"/>
            <p:cNvSpPr/>
            <p:nvPr/>
          </p:nvSpPr>
          <p:spPr>
            <a:xfrm>
              <a:off x="3674190" y="3429000"/>
              <a:ext cx="3573938" cy="2520000"/>
            </a:xfrm>
            <a:prstGeom prst="roundRect">
              <a:avLst/>
            </a:prstGeom>
            <a:solidFill>
              <a:schemeClr val="bg1">
                <a:alpha val="90000"/>
              </a:schemeClr>
            </a:solidFill>
            <a:ln w="50800">
              <a:solidFill>
                <a:srgbClr val="FE792A"/>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cxnSp>
          <p:nvCxnSpPr>
            <p:cNvPr id="25" name="Straight Connector 62"/>
            <p:cNvCxnSpPr>
              <a:stCxn id="14" idx="3"/>
            </p:cNvCxnSpPr>
            <p:nvPr/>
          </p:nvCxnSpPr>
          <p:spPr>
            <a:xfrm>
              <a:off x="2968102" y="3759771"/>
              <a:ext cx="682832" cy="317021"/>
            </a:xfrm>
            <a:prstGeom prst="line">
              <a:avLst/>
            </a:prstGeom>
            <a:ln w="63500" cap="rnd" cmpd="sng">
              <a:solidFill>
                <a:srgbClr val="FE792A">
                  <a:alpha val="90000"/>
                </a:srgbClr>
              </a:solidFill>
              <a:headEnd type="oval" w="lg" len="lg"/>
              <a:tailEnd w="lg" len="lg"/>
            </a:ln>
            <a:effectLst/>
          </p:spPr>
          <p:style>
            <a:lnRef idx="2">
              <a:schemeClr val="accent1"/>
            </a:lnRef>
            <a:fillRef idx="0">
              <a:schemeClr val="accent1"/>
            </a:fillRef>
            <a:effectRef idx="1">
              <a:schemeClr val="accent1"/>
            </a:effectRef>
            <a:fontRef idx="minor">
              <a:schemeClr val="tx1"/>
            </a:fontRef>
          </p:style>
        </p:cxnSp>
        <p:sp>
          <p:nvSpPr>
            <p:cNvPr id="26" name="Title 1"/>
            <p:cNvSpPr txBox="1">
              <a:spLocks/>
            </p:cNvSpPr>
            <p:nvPr/>
          </p:nvSpPr>
          <p:spPr bwMode="auto">
            <a:xfrm>
              <a:off x="3468371" y="3645024"/>
              <a:ext cx="3844759" cy="2145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nchor="ctr"/>
            <a:lstStyle>
              <a:lvl1pPr algn="ctr" defTabSz="457200" rtl="0" eaLnBrk="0" fontAlgn="base" hangingPunct="0">
                <a:spcBef>
                  <a:spcPct val="0"/>
                </a:spcBef>
                <a:spcAft>
                  <a:spcPct val="0"/>
                </a:spcAft>
                <a:defRPr sz="4400" kern="1200">
                  <a:solidFill>
                    <a:schemeClr val="tx1"/>
                  </a:solidFill>
                  <a:latin typeface="+mj-lt"/>
                  <a:ea typeface="ＭＳ Ｐゴシック" charset="0"/>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ＭＳ Ｐゴシック" charset="0"/>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defRPr>
              </a:lvl9pPr>
            </a:lstStyle>
            <a:p>
              <a:pPr>
                <a:defRPr/>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cs typeface="Georgia"/>
                </a:rPr>
                <a:t>289 media outputs </a:t>
              </a:r>
            </a:p>
            <a:p>
              <a:pPr>
                <a:defRPr/>
              </a:pPr>
              <a:r>
                <a:rPr lang="cs-CZ" sz="1800" b="1" dirty="0" smtClean="0">
                  <a:solidFill>
                    <a:srgbClr val="FE792A"/>
                  </a:solidFill>
                  <a:effectLst>
                    <a:outerShdw blurRad="38100" dist="38100" dir="2700000" algn="tl">
                      <a:srgbClr val="000000">
                        <a:alpha val="43137"/>
                      </a:srgbClr>
                    </a:outerShdw>
                  </a:effectLst>
                  <a:latin typeface="Gill Sans MT" panose="020B0502020104020203" pitchFamily="34" charset="-18"/>
                  <a:cs typeface="Georgia"/>
                </a:rPr>
                <a:t>in 2014 including:</a:t>
              </a:r>
            </a:p>
            <a:p>
              <a:pPr>
                <a:defRPr/>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cs typeface="Georgia"/>
                </a:rPr>
                <a:t>45 radio outputs</a:t>
              </a:r>
            </a:p>
            <a:p>
              <a:pPr>
                <a:defRPr/>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cs typeface="Georgia"/>
                </a:rPr>
                <a:t>19 TV outputs</a:t>
              </a:r>
              <a:endParaRPr lang="en-US" sz="3600" b="1" dirty="0">
                <a:solidFill>
                  <a:srgbClr val="FE792A"/>
                </a:solidFill>
                <a:effectLst>
                  <a:outerShdw blurRad="38100" dist="38100" dir="2700000" algn="tl">
                    <a:srgbClr val="000000">
                      <a:alpha val="43137"/>
                    </a:srgbClr>
                  </a:outerShdw>
                </a:effectLst>
                <a:latin typeface="Gill Sans MT" panose="020B0502020104020203" pitchFamily="34" charset="-18"/>
                <a:cs typeface="Georgia"/>
              </a:endParaRPr>
            </a:p>
          </p:txBody>
        </p:sp>
      </p:grpSp>
    </p:spTree>
    <p:extLst>
      <p:ext uri="{BB962C8B-B14F-4D97-AF65-F5344CB8AC3E}">
        <p14:creationId xmlns:p14="http://schemas.microsoft.com/office/powerpoint/2010/main" val="341120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05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P spid="11" grpId="0"/>
      <p:bldP spid="12" grpId="0"/>
      <p:bldP spid="13" grpId="0"/>
      <p:bldP spid="14" grpId="0"/>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84296" y="44744"/>
            <a:ext cx="2262528" cy="1152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pic>
        <p:nvPicPr>
          <p:cNvPr id="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36379" y="-194979"/>
            <a:ext cx="1796325"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464" y="-360000"/>
            <a:ext cx="1788968" cy="1800000"/>
          </a:xfrm>
          <a:prstGeom prst="rect">
            <a:avLst/>
          </a:prstGeom>
          <a:noFill/>
          <a:ln w="9525">
            <a:solidFill>
              <a:schemeClr val="tx1"/>
            </a:solidFill>
            <a:miter lim="800000"/>
            <a:headEnd/>
            <a:tailEnd/>
          </a:ln>
          <a:effectLst>
            <a:glow>
              <a:srgbClr val="447B1F">
                <a:alpha val="25000"/>
              </a:srgbClr>
            </a:glow>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Lst>
        </p:spPr>
      </p:pic>
      <p:pic>
        <p:nvPicPr>
          <p:cNvPr id="5"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28083" y="-387424"/>
            <a:ext cx="1792633" cy="1800000"/>
          </a:xfrm>
          <a:prstGeom prst="rect">
            <a:avLst/>
          </a:prstGeom>
          <a:noFill/>
          <a:ln>
            <a:noFill/>
          </a:ln>
          <a:effectLst>
            <a:outerShdw dist="35921" dir="2700000" algn="ctr" rotWithShape="0">
              <a:schemeClr val="bg2"/>
            </a:outerShdw>
            <a:softEdge rad="127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ovéPole 8"/>
          <p:cNvSpPr txBox="1"/>
          <p:nvPr/>
        </p:nvSpPr>
        <p:spPr>
          <a:xfrm>
            <a:off x="2999656" y="2443797"/>
            <a:ext cx="8856984" cy="3539430"/>
          </a:xfrm>
          <a:prstGeom prst="rect">
            <a:avLst/>
          </a:prstGeom>
          <a:noFill/>
        </p:spPr>
        <p:txBody>
          <a:bodyPr wrap="square" rtlCol="0">
            <a:spAutoFit/>
          </a:bodyPr>
          <a:lstStyle/>
          <a:p>
            <a:pPr marL="742950" indent="-742950">
              <a:buAutoNum type="arabicPeriod"/>
            </a:pPr>
            <a:r>
              <a:rPr lang="cs-CZ" sz="2800" b="1" dirty="0" smtClean="0">
                <a:solidFill>
                  <a:srgbClr val="656565"/>
                </a:solidFill>
                <a:latin typeface="Gill Sans MT" panose="020B0502020104020203" pitchFamily="34" charset="-18"/>
              </a:rPr>
              <a:t>About the Biology Centre</a:t>
            </a:r>
          </a:p>
          <a:p>
            <a:pPr marL="742950" indent="-742950">
              <a:buAutoNum type="arabicPeriod"/>
            </a:pPr>
            <a:r>
              <a:rPr lang="cs-CZ" sz="2800" b="1" dirty="0" smtClean="0">
                <a:solidFill>
                  <a:srgbClr val="656565"/>
                </a:solidFill>
                <a:latin typeface="Gill Sans MT" panose="020B0502020104020203" pitchFamily="34" charset="-18"/>
              </a:rPr>
              <a:t>Mission and Strategy</a:t>
            </a:r>
          </a:p>
          <a:p>
            <a:pPr marL="742950" indent="-742950">
              <a:buAutoNum type="arabicPeriod"/>
            </a:pPr>
            <a:r>
              <a:rPr lang="cs-CZ" sz="2800" b="1" dirty="0" smtClean="0">
                <a:solidFill>
                  <a:srgbClr val="656565"/>
                </a:solidFill>
                <a:latin typeface="Gill Sans MT" panose="020B0502020104020203" pitchFamily="34" charset="-18"/>
              </a:rPr>
              <a:t>Structure and Location</a:t>
            </a:r>
          </a:p>
          <a:p>
            <a:pPr marL="742950" indent="-742950">
              <a:buAutoNum type="arabicPeriod"/>
            </a:pPr>
            <a:r>
              <a:rPr lang="cs-CZ" sz="2800" b="1" dirty="0" smtClean="0">
                <a:solidFill>
                  <a:srgbClr val="656565"/>
                </a:solidFill>
                <a:latin typeface="Gill Sans MT" panose="020B0502020104020203" pitchFamily="34" charset="-18"/>
              </a:rPr>
              <a:t>BC in Numbers</a:t>
            </a:r>
          </a:p>
          <a:p>
            <a:pPr marL="742950" indent="-742950">
              <a:buAutoNum type="arabicPeriod"/>
            </a:pPr>
            <a:r>
              <a:rPr lang="cs-CZ" sz="2800" b="1" dirty="0" smtClean="0">
                <a:solidFill>
                  <a:srgbClr val="656565"/>
                </a:solidFill>
                <a:latin typeface="Gill Sans MT" panose="020B0502020104020203" pitchFamily="34" charset="-18"/>
              </a:rPr>
              <a:t>Research Outputs</a:t>
            </a:r>
          </a:p>
          <a:p>
            <a:pPr marL="742950" indent="-742950">
              <a:buAutoNum type="arabicPeriod"/>
            </a:pPr>
            <a:r>
              <a:rPr lang="cs-CZ" sz="2800" b="1" dirty="0" smtClean="0">
                <a:solidFill>
                  <a:srgbClr val="656565"/>
                </a:solidFill>
                <a:latin typeface="Gill Sans MT" panose="020B0502020104020203" pitchFamily="34" charset="-18"/>
              </a:rPr>
              <a:t>Funding and Personnel</a:t>
            </a:r>
          </a:p>
          <a:p>
            <a:pPr marL="742950" indent="-742950">
              <a:buFontTx/>
              <a:buAutoNum type="arabicPeriod"/>
            </a:pPr>
            <a:r>
              <a:rPr lang="cs-CZ" sz="2800" b="1" dirty="0">
                <a:solidFill>
                  <a:srgbClr val="656565"/>
                </a:solidFill>
                <a:latin typeface="Gill Sans MT" panose="020B0502020104020203" pitchFamily="34" charset="-18"/>
              </a:rPr>
              <a:t>Cooperation, Success in </a:t>
            </a:r>
            <a:r>
              <a:rPr lang="cs-CZ" sz="2800" b="1" dirty="0" smtClean="0">
                <a:solidFill>
                  <a:srgbClr val="656565"/>
                </a:solidFill>
                <a:latin typeface="Gill Sans MT" panose="020B0502020104020203" pitchFamily="34" charset="-18"/>
              </a:rPr>
              <a:t>FP7</a:t>
            </a:r>
          </a:p>
          <a:p>
            <a:pPr marL="742950" indent="-742950">
              <a:buFontTx/>
              <a:buAutoNum type="arabicPeriod"/>
            </a:pPr>
            <a:r>
              <a:rPr lang="cs-CZ" sz="2800" b="1" dirty="0">
                <a:solidFill>
                  <a:srgbClr val="656565"/>
                </a:solidFill>
                <a:latin typeface="Gill Sans MT" panose="020B0502020104020203" pitchFamily="34" charset="-18"/>
              </a:rPr>
              <a:t>Teaching, Public </a:t>
            </a:r>
            <a:r>
              <a:rPr lang="cs-CZ" sz="2800" b="1" dirty="0" smtClean="0">
                <a:solidFill>
                  <a:srgbClr val="656565"/>
                </a:solidFill>
                <a:latin typeface="Gill Sans MT" panose="020B0502020104020203" pitchFamily="34" charset="-18"/>
              </a:rPr>
              <a:t>Engagement</a:t>
            </a:r>
          </a:p>
        </p:txBody>
      </p:sp>
      <p:sp>
        <p:nvSpPr>
          <p:cNvPr id="10" name="TextovéPole 9"/>
          <p:cNvSpPr txBox="1"/>
          <p:nvPr/>
        </p:nvSpPr>
        <p:spPr>
          <a:xfrm>
            <a:off x="335360" y="1605021"/>
            <a:ext cx="11521280" cy="646331"/>
          </a:xfrm>
          <a:prstGeom prst="rect">
            <a:avLst/>
          </a:prstGeom>
          <a:noFill/>
        </p:spPr>
        <p:txBody>
          <a:bodyPr wrap="square" rtlCol="0">
            <a:spAutoFit/>
          </a:bodyPr>
          <a:lstStyle/>
          <a:p>
            <a:pPr algn="ctr"/>
            <a:r>
              <a:rPr lang="cs-CZ" sz="3600" b="1" dirty="0" smtClean="0">
                <a:solidFill>
                  <a:srgbClr val="447B1F"/>
                </a:solidFill>
                <a:effectLst>
                  <a:outerShdw blurRad="38100" dist="38100" dir="2700000" algn="tl">
                    <a:srgbClr val="000000">
                      <a:alpha val="43137"/>
                    </a:srgbClr>
                  </a:outerShdw>
                </a:effectLst>
                <a:latin typeface="Gill Sans MT" panose="020B0502020104020203" pitchFamily="34" charset="-18"/>
              </a:rPr>
              <a:t>Presentation by the Director of the Biology Centre</a:t>
            </a:r>
            <a:endParaRPr lang="cs-CZ" sz="3600" b="1"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sp>
        <p:nvSpPr>
          <p:cNvPr id="6" name="TextovéPole 5"/>
          <p:cNvSpPr txBox="1"/>
          <p:nvPr/>
        </p:nvSpPr>
        <p:spPr>
          <a:xfrm>
            <a:off x="335360" y="5910952"/>
            <a:ext cx="11521280" cy="1046440"/>
          </a:xfrm>
          <a:prstGeom prst="rect">
            <a:avLst/>
          </a:prstGeom>
          <a:noFill/>
        </p:spPr>
        <p:txBody>
          <a:bodyPr wrap="square" rtlCol="0">
            <a:spAutoFit/>
          </a:bodyPr>
          <a:lstStyle/>
          <a:p>
            <a:pPr marL="742950" lvl="0" indent="-742950" algn="ctr">
              <a:buFont typeface="+mj-lt"/>
              <a:buAutoNum type="arabicPeriod" startAt="9"/>
            </a:pPr>
            <a:r>
              <a:rPr lang="cs-CZ" sz="4400" b="1" smtClean="0">
                <a:solidFill>
                  <a:srgbClr val="FE792A"/>
                </a:solidFill>
                <a:latin typeface="Gill Sans MT" panose="020B0502020104020203" pitchFamily="34" charset="-18"/>
              </a:rPr>
              <a:t>Technology Transfer</a:t>
            </a:r>
            <a:endParaRPr lang="cs-CZ" sz="4400" b="1" dirty="0">
              <a:solidFill>
                <a:srgbClr val="FE792A"/>
              </a:solidFill>
              <a:latin typeface="Gill Sans MT" panose="020B0502020104020203" pitchFamily="34" charset="-18"/>
            </a:endParaRPr>
          </a:p>
          <a:p>
            <a:endParaRPr lang="cs-CZ" dirty="0"/>
          </a:p>
        </p:txBody>
      </p:sp>
    </p:spTree>
    <p:extLst>
      <p:ext uri="{BB962C8B-B14F-4D97-AF65-F5344CB8AC3E}">
        <p14:creationId xmlns:p14="http://schemas.microsoft.com/office/powerpoint/2010/main" val="15863771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blip>
          <a:srcRect/>
          <a:stretch>
            <a:fillRect/>
          </a:stretch>
        </a:blipFill>
        <a:effectLst/>
      </p:bgPr>
    </p:bg>
    <p:spTree>
      <p:nvGrpSpPr>
        <p:cNvPr id="1" name=""/>
        <p:cNvGrpSpPr/>
        <p:nvPr/>
      </p:nvGrpSpPr>
      <p:grpSpPr>
        <a:xfrm>
          <a:off x="0" y="0"/>
          <a:ext cx="0" cy="0"/>
          <a:chOff x="0" y="0"/>
          <a:chExt cx="0" cy="0"/>
        </a:xfrm>
      </p:grpSpPr>
      <p:pic>
        <p:nvPicPr>
          <p:cNvPr id="3"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7368" y="188640"/>
            <a:ext cx="2121120" cy="1080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grpSp>
        <p:nvGrpSpPr>
          <p:cNvPr id="2" name="Skupina 6"/>
          <p:cNvGrpSpPr/>
          <p:nvPr/>
        </p:nvGrpSpPr>
        <p:grpSpPr>
          <a:xfrm>
            <a:off x="2859632" y="188640"/>
            <a:ext cx="9066492" cy="756000"/>
            <a:chOff x="17747" y="0"/>
            <a:chExt cx="8634444" cy="646331"/>
          </a:xfrm>
          <a:scene3d>
            <a:camera prst="orthographicFront">
              <a:rot lat="0" lon="0" rev="0"/>
            </a:camera>
            <a:lightRig rig="contrasting" dir="t">
              <a:rot lat="0" lon="0" rev="1200000"/>
            </a:lightRig>
          </a:scene3d>
        </p:grpSpPr>
        <p:sp>
          <p:nvSpPr>
            <p:cNvPr id="8" name="Zaoblený obdélník 7"/>
            <p:cNvSpPr/>
            <p:nvPr/>
          </p:nvSpPr>
          <p:spPr>
            <a:xfrm>
              <a:off x="17747" y="0"/>
              <a:ext cx="8634444" cy="646331"/>
            </a:xfrm>
            <a:prstGeom prst="roundRect">
              <a:avLst/>
            </a:prstGeom>
            <a:ln/>
          </p:spPr>
          <p:style>
            <a:lnRef idx="1">
              <a:schemeClr val="accent3"/>
            </a:lnRef>
            <a:fillRef idx="2">
              <a:schemeClr val="accent3"/>
            </a:fillRef>
            <a:effectRef idx="1">
              <a:schemeClr val="accent3"/>
            </a:effectRef>
            <a:fontRef idx="minor">
              <a:schemeClr val="dk1"/>
            </a:fontRef>
          </p:style>
        </p:sp>
        <p:sp>
          <p:nvSpPr>
            <p:cNvPr id="9" name="Zaoblený obdélník 4"/>
            <p:cNvSpPr/>
            <p:nvPr/>
          </p:nvSpPr>
          <p:spPr>
            <a:xfrm>
              <a:off x="49298" y="51264"/>
              <a:ext cx="8571342" cy="53860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6680" tIns="53340" rIns="106680" bIns="53340" numCol="1" spcCol="1270" anchor="ctr" anchorCtr="0">
              <a:noAutofit/>
            </a:bodyPr>
            <a:lstStyle/>
            <a:p>
              <a:pPr algn="r" defTabSz="1244600">
                <a:lnSpc>
                  <a:spcPct val="90000"/>
                </a:lnSpc>
                <a:spcBef>
                  <a:spcPct val="0"/>
                </a:spcBef>
                <a:spcAft>
                  <a:spcPct val="35000"/>
                </a:spcAft>
              </a:pPr>
              <a:r>
                <a:rPr lang="cs-CZ" sz="3600" b="1" dirty="0" smtClean="0">
                  <a:solidFill>
                    <a:srgbClr val="FE792A"/>
                  </a:solidFill>
                  <a:effectLst>
                    <a:outerShdw blurRad="38100" dist="38100" dir="2700000" algn="tl">
                      <a:srgbClr val="000000">
                        <a:alpha val="43137"/>
                      </a:srgbClr>
                    </a:outerShdw>
                  </a:effectLst>
                  <a:latin typeface="Gill Sans MT" panose="020B0502020104020203" pitchFamily="34" charset="-18"/>
                </a:rPr>
                <a:t>TECHNOLOGY  TRANSFER</a:t>
              </a:r>
              <a:endParaRPr lang="cs-CZ" sz="3600" b="1" dirty="0">
                <a:solidFill>
                  <a:srgbClr val="FE792A"/>
                </a:solidFill>
                <a:effectLst>
                  <a:outerShdw blurRad="38100" dist="38100" dir="2700000" algn="tl">
                    <a:srgbClr val="000000">
                      <a:alpha val="43137"/>
                    </a:srgbClr>
                  </a:outerShdw>
                </a:effectLst>
                <a:latin typeface="Gill Sans MT" panose="020B0502020104020203" pitchFamily="34" charset="-18"/>
              </a:endParaRPr>
            </a:p>
          </p:txBody>
        </p:sp>
      </p:grpSp>
      <p:sp>
        <p:nvSpPr>
          <p:cNvPr id="10" name="Ohnutý pruh 9"/>
          <p:cNvSpPr/>
          <p:nvPr/>
        </p:nvSpPr>
        <p:spPr>
          <a:xfrm>
            <a:off x="-5480036" y="442168"/>
            <a:ext cx="7003152" cy="7003152"/>
          </a:xfrm>
          <a:prstGeom prst="blockArc">
            <a:avLst>
              <a:gd name="adj1" fmla="val 18900000"/>
              <a:gd name="adj2" fmla="val 2700000"/>
              <a:gd name="adj3" fmla="val 308"/>
            </a:avLst>
          </a:prstGeom>
        </p:spPr>
        <p:style>
          <a:lnRef idx="2">
            <a:schemeClr val="accent3">
              <a:shade val="60000"/>
              <a:hueOff val="0"/>
              <a:satOff val="0"/>
              <a:lumOff val="0"/>
              <a:alphaOff val="0"/>
            </a:schemeClr>
          </a:lnRef>
          <a:fillRef idx="0">
            <a:schemeClr val="accent3">
              <a:hueOff val="0"/>
              <a:satOff val="0"/>
              <a:lumOff val="0"/>
              <a:alphaOff val="0"/>
            </a:schemeClr>
          </a:fillRef>
          <a:effectRef idx="0">
            <a:schemeClr val="accent3">
              <a:hueOff val="0"/>
              <a:satOff val="0"/>
              <a:lumOff val="0"/>
              <a:alphaOff val="0"/>
            </a:schemeClr>
          </a:effectRef>
          <a:fontRef idx="minor">
            <a:schemeClr val="tx1">
              <a:hueOff val="0"/>
              <a:satOff val="0"/>
              <a:lumOff val="0"/>
              <a:alphaOff val="0"/>
            </a:schemeClr>
          </a:fontRef>
        </p:style>
      </p:sp>
      <p:grpSp>
        <p:nvGrpSpPr>
          <p:cNvPr id="21" name="Skupina 20"/>
          <p:cNvGrpSpPr/>
          <p:nvPr/>
        </p:nvGrpSpPr>
        <p:grpSpPr>
          <a:xfrm>
            <a:off x="490047" y="1586165"/>
            <a:ext cx="11402947" cy="900000"/>
            <a:chOff x="490047" y="1586165"/>
            <a:chExt cx="11402947" cy="900000"/>
          </a:xfrm>
        </p:grpSpPr>
        <p:grpSp>
          <p:nvGrpSpPr>
            <p:cNvPr id="5" name="Skupina 15"/>
            <p:cNvGrpSpPr/>
            <p:nvPr/>
          </p:nvGrpSpPr>
          <p:grpSpPr>
            <a:xfrm>
              <a:off x="896633" y="1635115"/>
              <a:ext cx="10996361" cy="828000"/>
              <a:chOff x="489755" y="325061"/>
              <a:chExt cx="10853216" cy="828000"/>
            </a:xfrm>
          </p:grpSpPr>
          <p:sp>
            <p:nvSpPr>
              <p:cNvPr id="17" name="Obdélník 16"/>
              <p:cNvSpPr/>
              <p:nvPr/>
            </p:nvSpPr>
            <p:spPr>
              <a:xfrm>
                <a:off x="489755" y="325061"/>
                <a:ext cx="10853216" cy="828000"/>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18" name="Obdélník 17"/>
              <p:cNvSpPr/>
              <p:nvPr/>
            </p:nvSpPr>
            <p:spPr>
              <a:xfrm>
                <a:off x="807644" y="368474"/>
                <a:ext cx="10533053"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marL="342900" indent="-342900">
                  <a:defRPr/>
                </a:pPr>
                <a:r>
                  <a:rPr lang="cs-CZ" altLang="cs-CZ" sz="3200" b="1" dirty="0" smtClean="0">
                    <a:solidFill>
                      <a:srgbClr val="447B1F"/>
                    </a:solidFill>
                  </a:rPr>
                  <a:t>Technology transfer office</a:t>
                </a:r>
              </a:p>
            </p:txBody>
          </p:sp>
        </p:grpSp>
        <p:sp>
          <p:nvSpPr>
            <p:cNvPr id="11" name="Ovál 10"/>
            <p:cNvSpPr/>
            <p:nvPr/>
          </p:nvSpPr>
          <p:spPr>
            <a:xfrm>
              <a:off x="490047" y="1586165"/>
              <a:ext cx="900000" cy="90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22" name="Skupina 21"/>
          <p:cNvGrpSpPr/>
          <p:nvPr/>
        </p:nvGrpSpPr>
        <p:grpSpPr>
          <a:xfrm>
            <a:off x="1009309" y="2903858"/>
            <a:ext cx="10883686" cy="900000"/>
            <a:chOff x="1009309" y="2903858"/>
            <a:chExt cx="10883686" cy="900000"/>
          </a:xfrm>
        </p:grpSpPr>
        <p:grpSp>
          <p:nvGrpSpPr>
            <p:cNvPr id="7" name="Skupina 18"/>
            <p:cNvGrpSpPr/>
            <p:nvPr/>
          </p:nvGrpSpPr>
          <p:grpSpPr>
            <a:xfrm>
              <a:off x="1413922" y="2944182"/>
              <a:ext cx="10479073" cy="828000"/>
              <a:chOff x="955912" y="1300556"/>
              <a:chExt cx="10387059" cy="828000"/>
            </a:xfrm>
          </p:grpSpPr>
          <p:sp>
            <p:nvSpPr>
              <p:cNvPr id="29" name="Obdélník 28"/>
              <p:cNvSpPr/>
              <p:nvPr/>
            </p:nvSpPr>
            <p:spPr>
              <a:xfrm>
                <a:off x="955912" y="1300556"/>
                <a:ext cx="10387059" cy="828000"/>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30" name="Obdélník 29"/>
              <p:cNvSpPr/>
              <p:nvPr/>
            </p:nvSpPr>
            <p:spPr>
              <a:xfrm>
                <a:off x="1252322" y="1350129"/>
                <a:ext cx="9937182"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marL="342900" indent="-342900">
                  <a:defRPr/>
                </a:pPr>
                <a:r>
                  <a:rPr lang="cs-CZ" altLang="cs-CZ" sz="3200" b="1" dirty="0" smtClean="0">
                    <a:solidFill>
                      <a:srgbClr val="447B1F"/>
                    </a:solidFill>
                  </a:rPr>
                  <a:t>ca 0.5 M € / year in contract research</a:t>
                </a:r>
              </a:p>
            </p:txBody>
          </p:sp>
        </p:grpSp>
        <p:sp>
          <p:nvSpPr>
            <p:cNvPr id="12" name="Ovál 11"/>
            <p:cNvSpPr/>
            <p:nvPr/>
          </p:nvSpPr>
          <p:spPr>
            <a:xfrm>
              <a:off x="1009309" y="2903858"/>
              <a:ext cx="900000" cy="90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25" name="Skupina 24"/>
          <p:cNvGrpSpPr/>
          <p:nvPr/>
        </p:nvGrpSpPr>
        <p:grpSpPr>
          <a:xfrm>
            <a:off x="1007960" y="3990647"/>
            <a:ext cx="11125668" cy="1296144"/>
            <a:chOff x="1007960" y="3990647"/>
            <a:chExt cx="11125668" cy="1296144"/>
          </a:xfrm>
        </p:grpSpPr>
        <p:grpSp>
          <p:nvGrpSpPr>
            <p:cNvPr id="16" name="Skupina 19"/>
            <p:cNvGrpSpPr/>
            <p:nvPr/>
          </p:nvGrpSpPr>
          <p:grpSpPr>
            <a:xfrm>
              <a:off x="1426682" y="3990647"/>
              <a:ext cx="10706946" cy="1296144"/>
              <a:chOff x="1098985" y="2005287"/>
              <a:chExt cx="10479513" cy="1296144"/>
            </a:xfrm>
          </p:grpSpPr>
          <p:sp>
            <p:nvSpPr>
              <p:cNvPr id="27" name="Obdélník 26"/>
              <p:cNvSpPr/>
              <p:nvPr/>
            </p:nvSpPr>
            <p:spPr>
              <a:xfrm>
                <a:off x="1098985" y="2276052"/>
                <a:ext cx="10243986" cy="828000"/>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8" name="Obdélník 27"/>
              <p:cNvSpPr/>
              <p:nvPr/>
            </p:nvSpPr>
            <p:spPr>
              <a:xfrm>
                <a:off x="1334512" y="2005287"/>
                <a:ext cx="10243986" cy="129614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marL="342900" indent="-342900">
                  <a:defRPr/>
                </a:pPr>
                <a:r>
                  <a:rPr lang="cs-CZ" altLang="cs-CZ" sz="3200" b="1" dirty="0" smtClean="0">
                    <a:solidFill>
                      <a:srgbClr val="447B1F"/>
                    </a:solidFill>
                  </a:rPr>
                  <a:t>3 licenced technologies </a:t>
                </a:r>
                <a:r>
                  <a:rPr lang="cs-CZ" altLang="cs-CZ" sz="2800" b="1" dirty="0" smtClean="0">
                    <a:solidFill>
                      <a:srgbClr val="447B1F"/>
                    </a:solidFill>
                  </a:rPr>
                  <a:t>(2012 – antiparasitic vaccines, </a:t>
                </a:r>
              </a:p>
              <a:p>
                <a:pPr marL="342900" indent="-342900">
                  <a:defRPr/>
                </a:pPr>
                <a:r>
                  <a:rPr lang="cs-CZ" altLang="cs-CZ" sz="2800" b="1" dirty="0" smtClean="0">
                    <a:solidFill>
                      <a:srgbClr val="447B1F"/>
                    </a:solidFill>
                  </a:rPr>
                  <a:t>2014 – method for molecular biology, 2015 – biochemical kits) </a:t>
                </a:r>
              </a:p>
            </p:txBody>
          </p:sp>
        </p:grpSp>
        <p:sp>
          <p:nvSpPr>
            <p:cNvPr id="13" name="Ovál 12"/>
            <p:cNvSpPr/>
            <p:nvPr/>
          </p:nvSpPr>
          <p:spPr>
            <a:xfrm>
              <a:off x="1007960" y="4221087"/>
              <a:ext cx="900000" cy="90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grpSp>
        <p:nvGrpSpPr>
          <p:cNvPr id="26" name="Skupina 25"/>
          <p:cNvGrpSpPr/>
          <p:nvPr/>
        </p:nvGrpSpPr>
        <p:grpSpPr>
          <a:xfrm>
            <a:off x="490047" y="5517231"/>
            <a:ext cx="11402946" cy="900000"/>
            <a:chOff x="490047" y="5517231"/>
            <a:chExt cx="11402946" cy="900000"/>
          </a:xfrm>
        </p:grpSpPr>
        <p:grpSp>
          <p:nvGrpSpPr>
            <p:cNvPr id="20" name="Skupina 21"/>
            <p:cNvGrpSpPr/>
            <p:nvPr/>
          </p:nvGrpSpPr>
          <p:grpSpPr>
            <a:xfrm>
              <a:off x="964105" y="5566181"/>
              <a:ext cx="10928888" cy="828000"/>
              <a:chOff x="489755" y="4227043"/>
              <a:chExt cx="10853216" cy="828000"/>
            </a:xfrm>
          </p:grpSpPr>
          <p:sp>
            <p:nvSpPr>
              <p:cNvPr id="23" name="Obdélník 22"/>
              <p:cNvSpPr/>
              <p:nvPr/>
            </p:nvSpPr>
            <p:spPr>
              <a:xfrm>
                <a:off x="489755" y="4227043"/>
                <a:ext cx="10853216" cy="828000"/>
              </a:xfrm>
              <a:prstGeom prst="rect">
                <a:avLst/>
              </a:prstGeom>
            </p:spPr>
            <p:style>
              <a:lnRef idx="0">
                <a:schemeClr val="accent3">
                  <a:shade val="80000"/>
                  <a:hueOff val="0"/>
                  <a:satOff val="0"/>
                  <a:lumOff val="0"/>
                  <a:alphaOff val="0"/>
                </a:schemeClr>
              </a:lnRef>
              <a:fillRef idx="3">
                <a:schemeClr val="lt1">
                  <a:hueOff val="0"/>
                  <a:satOff val="0"/>
                  <a:lumOff val="0"/>
                  <a:alphaOff val="0"/>
                </a:schemeClr>
              </a:fillRef>
              <a:effectRef idx="3">
                <a:schemeClr val="lt1">
                  <a:hueOff val="0"/>
                  <a:satOff val="0"/>
                  <a:lumOff val="0"/>
                  <a:alphaOff val="0"/>
                </a:schemeClr>
              </a:effectRef>
              <a:fontRef idx="minor">
                <a:schemeClr val="dk1">
                  <a:hueOff val="0"/>
                  <a:satOff val="0"/>
                  <a:lumOff val="0"/>
                  <a:alphaOff val="0"/>
                </a:schemeClr>
              </a:fontRef>
            </p:style>
          </p:sp>
          <p:sp>
            <p:nvSpPr>
              <p:cNvPr id="24" name="Obdélník 23"/>
              <p:cNvSpPr/>
              <p:nvPr/>
            </p:nvSpPr>
            <p:spPr>
              <a:xfrm>
                <a:off x="742602" y="4270456"/>
                <a:ext cx="10531077" cy="6505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16365" tIns="71120" rIns="71120" bIns="71120" numCol="1" spcCol="1270" anchor="ctr" anchorCtr="0">
                <a:noAutofit/>
              </a:bodyPr>
              <a:lstStyle/>
              <a:p>
                <a:pPr marL="342900" indent="-342900">
                  <a:defRPr/>
                </a:pPr>
                <a:r>
                  <a:rPr lang="cs-CZ" altLang="cs-CZ" sz="3200" b="1" dirty="0" smtClean="0">
                    <a:solidFill>
                      <a:srgbClr val="447B1F"/>
                    </a:solidFill>
                  </a:rPr>
                  <a:t>ca 5 x proof of concept / year</a:t>
                </a:r>
                <a:endParaRPr lang="cs-CZ" sz="3200" dirty="0">
                  <a:solidFill>
                    <a:srgbClr val="447B1F"/>
                  </a:solidFill>
                  <a:effectLst>
                    <a:outerShdw blurRad="38100" dist="38100" dir="2700000" algn="tl">
                      <a:srgbClr val="000000">
                        <a:alpha val="43137"/>
                      </a:srgbClr>
                    </a:outerShdw>
                  </a:effectLst>
                  <a:latin typeface="Gill Sans MT" panose="020B0502020104020203" pitchFamily="34" charset="-18"/>
                </a:endParaRPr>
              </a:p>
            </p:txBody>
          </p:sp>
        </p:grpSp>
        <p:sp>
          <p:nvSpPr>
            <p:cNvPr id="14" name="Ovál 13"/>
            <p:cNvSpPr/>
            <p:nvPr/>
          </p:nvSpPr>
          <p:spPr>
            <a:xfrm>
              <a:off x="490047" y="5517231"/>
              <a:ext cx="900000" cy="900000"/>
            </a:xfrm>
            <a:prstGeom prst="ellipse">
              <a:avLst/>
            </a:prstGeom>
          </p:spPr>
          <p:style>
            <a:lnRef idx="1">
              <a:schemeClr val="accent3">
                <a:hueOff val="0"/>
                <a:satOff val="0"/>
                <a:lumOff val="0"/>
                <a:alphaOff val="0"/>
              </a:schemeClr>
            </a:lnRef>
            <a:fillRef idx="1">
              <a:schemeClr val="lt1">
                <a:hueOff val="0"/>
                <a:satOff val="0"/>
                <a:lumOff val="0"/>
                <a:alphaOff val="0"/>
              </a:schemeClr>
            </a:fillRef>
            <a:effectRef idx="2">
              <a:schemeClr val="lt1">
                <a:hueOff val="0"/>
                <a:satOff val="0"/>
                <a:lumOff val="0"/>
                <a:alphaOff val="0"/>
              </a:schemeClr>
            </a:effectRef>
            <a:fontRef idx="minor">
              <a:schemeClr val="dk1">
                <a:hueOff val="0"/>
                <a:satOff val="0"/>
                <a:lumOff val="0"/>
                <a:alphaOff val="0"/>
              </a:schemeClr>
            </a:fontRef>
          </p:style>
        </p:sp>
      </p:grpSp>
    </p:spTree>
    <p:extLst>
      <p:ext uri="{BB962C8B-B14F-4D97-AF65-F5344CB8AC3E}">
        <p14:creationId xmlns:p14="http://schemas.microsoft.com/office/powerpoint/2010/main" val="335662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95000"/>
            <a:lum/>
          </a:blip>
          <a:srcRect/>
          <a:stretch>
            <a:fillRect/>
          </a:stretch>
        </a:blipFill>
        <a:effectLst/>
      </p:bgPr>
    </p:bg>
    <p:spTree>
      <p:nvGrpSpPr>
        <p:cNvPr id="1" name=""/>
        <p:cNvGrpSpPr/>
        <p:nvPr/>
      </p:nvGrpSpPr>
      <p:grpSpPr>
        <a:xfrm>
          <a:off x="0" y="0"/>
          <a:ext cx="0" cy="0"/>
          <a:chOff x="0" y="0"/>
          <a:chExt cx="0" cy="0"/>
        </a:xfrm>
      </p:grpSpPr>
      <p:sp>
        <p:nvSpPr>
          <p:cNvPr id="4" name="TextovéPole 3"/>
          <p:cNvSpPr txBox="1"/>
          <p:nvPr/>
        </p:nvSpPr>
        <p:spPr>
          <a:xfrm>
            <a:off x="341106" y="2348880"/>
            <a:ext cx="11521279" cy="646331"/>
          </a:xfrm>
          <a:prstGeom prst="rect">
            <a:avLst/>
          </a:prstGeom>
          <a:noFill/>
        </p:spPr>
        <p:txBody>
          <a:bodyPr wrap="square" rtlCol="0">
            <a:spAutoFit/>
          </a:bodyPr>
          <a:lstStyle/>
          <a:p>
            <a:pPr algn="ctr"/>
            <a:r>
              <a:rPr lang="cs-CZ" sz="3600" b="1" spc="600" dirty="0">
                <a:solidFill>
                  <a:schemeClr val="bg1"/>
                </a:solidFill>
                <a:effectLst>
                  <a:outerShdw blurRad="38100" dist="38100" dir="2700000" algn="tl">
                    <a:srgbClr val="000000">
                      <a:alpha val="43137"/>
                    </a:srgbClr>
                  </a:outerShdw>
                </a:effectLst>
                <a:latin typeface="Gill Sans MT" panose="020B0502020104020203" pitchFamily="34" charset="-18"/>
              </a:rPr>
              <a:t>THANK YOU FOR YOUR </a:t>
            </a:r>
            <a:r>
              <a:rPr lang="cs-CZ" sz="3600" b="1" spc="600" dirty="0" smtClean="0">
                <a:solidFill>
                  <a:schemeClr val="bg1"/>
                </a:solidFill>
                <a:effectLst>
                  <a:outerShdw blurRad="38100" dist="38100" dir="2700000" algn="tl">
                    <a:srgbClr val="000000">
                      <a:alpha val="43137"/>
                    </a:srgbClr>
                  </a:outerShdw>
                </a:effectLst>
                <a:latin typeface="Gill Sans MT" panose="020B0502020104020203" pitchFamily="34" charset="-18"/>
              </a:rPr>
              <a:t>ATTENTION</a:t>
            </a:r>
            <a:endParaRPr lang="cs-CZ" sz="3600" b="1" spc="600" dirty="0">
              <a:solidFill>
                <a:schemeClr val="bg1"/>
              </a:solidFill>
              <a:effectLst>
                <a:outerShdw blurRad="38100" dist="38100" dir="2700000" algn="tl">
                  <a:srgbClr val="000000">
                    <a:alpha val="43137"/>
                  </a:srgbClr>
                </a:outerShdw>
              </a:effectLst>
              <a:latin typeface="Gill Sans MT" panose="020B0502020104020203" pitchFamily="34" charset="-18"/>
            </a:endParaRPr>
          </a:p>
        </p:txBody>
      </p:sp>
      <p:pic>
        <p:nvPicPr>
          <p:cNvPr id="1041" name="Picture 1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52314" y="4355501"/>
            <a:ext cx="2898864" cy="1476000"/>
          </a:xfrm>
          <a:prstGeom prst="roundRect">
            <a:avLst>
              <a:gd name="adj" fmla="val 4167"/>
            </a:avLst>
          </a:prstGeom>
          <a:solidFill>
            <a:srgbClr val="FFFFFF"/>
          </a:solidFill>
          <a:ln w="76200" cap="sq">
            <a:solidFill>
              <a:srgbClr val="EAEAEA"/>
            </a:solidFill>
            <a:miter lim="800000"/>
          </a:ln>
          <a:effectLst/>
          <a:scene3d>
            <a:camera prst="orthographicFront"/>
            <a:lightRig rig="threePt" dir="t">
              <a:rot lat="0" lon="0" rev="2700000"/>
            </a:lightRig>
          </a:scene3d>
          <a:sp3d contourW="6350">
            <a:contourClr>
              <a:srgbClr val="C0C0C0"/>
            </a:contourClr>
          </a:sp3d>
          <a:extLst/>
        </p:spPr>
      </p:pic>
    </p:spTree>
    <p:extLst>
      <p:ext uri="{BB962C8B-B14F-4D97-AF65-F5344CB8AC3E}">
        <p14:creationId xmlns:p14="http://schemas.microsoft.com/office/powerpoint/2010/main" val="3732933349"/>
      </p:ext>
    </p:extLst>
  </p:cSld>
  <p:clrMapOvr>
    <a:masterClrMapping/>
  </p:clrMapOvr>
  <p:timing>
    <p:tnLst>
      <p:par>
        <p:cTn id="1" dur="indefinite" restart="never" nodeType="tmRoot"/>
      </p:par>
    </p:tnLst>
  </p:timing>
</p:sld>
</file>

<file path=ppt/theme/theme1.xml><?xml version="1.0" encoding="utf-8"?>
<a:theme xmlns:a="http://schemas.openxmlformats.org/drawingml/2006/main" name="28102015_BETA_BC_director_template_16_9_hexagon">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Prezentace1" id="{4EF85B7C-2655-4E6C-AD9A-D8CA30EEF745}" vid="{F2AD70BB-3332-46AA-AF95-689F8BA13C9F}"/>
    </a:ext>
  </a:ext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28102015_BETA_BC_director_template_16_9_hexagon</Template>
  <TotalTime>1343</TotalTime>
  <Words>752</Words>
  <Application>Microsoft Office PowerPoint</Application>
  <PresentationFormat>Vlastní</PresentationFormat>
  <Paragraphs>193</Paragraphs>
  <Slides>28</Slides>
  <Notes>0</Notes>
  <HiddenSlides>0</HiddenSlides>
  <MMClips>0</MMClips>
  <ScaleCrop>false</ScaleCrop>
  <HeadingPairs>
    <vt:vector size="4" baseType="variant">
      <vt:variant>
        <vt:lpstr>Motiv</vt:lpstr>
      </vt:variant>
      <vt:variant>
        <vt:i4>1</vt:i4>
      </vt:variant>
      <vt:variant>
        <vt:lpstr>Nadpisy snímků</vt:lpstr>
      </vt:variant>
      <vt:variant>
        <vt:i4>28</vt:i4>
      </vt:variant>
    </vt:vector>
  </HeadingPairs>
  <TitlesOfParts>
    <vt:vector size="29" baseType="lpstr">
      <vt:lpstr>28102015_BETA_BC_director_template_16_9_hexagon</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BC AV ČR, THS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Grufíková Zdeňka</dc:creator>
  <cp:lastModifiedBy>grufikova_zdenka</cp:lastModifiedBy>
  <cp:revision>102</cp:revision>
  <dcterms:created xsi:type="dcterms:W3CDTF">2015-10-28T22:06:25Z</dcterms:created>
  <dcterms:modified xsi:type="dcterms:W3CDTF">2015-12-07T13:07:34Z</dcterms:modified>
</cp:coreProperties>
</file>