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30"/>
  </p:notesMasterIdLst>
  <p:sldIdLst>
    <p:sldId id="257" r:id="rId2"/>
    <p:sldId id="273" r:id="rId3"/>
    <p:sldId id="275" r:id="rId4"/>
    <p:sldId id="278" r:id="rId5"/>
    <p:sldId id="276" r:id="rId6"/>
    <p:sldId id="284" r:id="rId7"/>
    <p:sldId id="263" r:id="rId8"/>
    <p:sldId id="264" r:id="rId9"/>
    <p:sldId id="265" r:id="rId10"/>
    <p:sldId id="266" r:id="rId11"/>
    <p:sldId id="267" r:id="rId12"/>
    <p:sldId id="258" r:id="rId13"/>
    <p:sldId id="268" r:id="rId14"/>
    <p:sldId id="260" r:id="rId15"/>
    <p:sldId id="259" r:id="rId16"/>
    <p:sldId id="269" r:id="rId17"/>
    <p:sldId id="261" r:id="rId18"/>
    <p:sldId id="262" r:id="rId19"/>
    <p:sldId id="272" r:id="rId20"/>
    <p:sldId id="271" r:id="rId21"/>
    <p:sldId id="286" r:id="rId22"/>
    <p:sldId id="270" r:id="rId23"/>
    <p:sldId id="282" r:id="rId24"/>
    <p:sldId id="283" r:id="rId25"/>
    <p:sldId id="281" r:id="rId26"/>
    <p:sldId id="280" r:id="rId27"/>
    <p:sldId id="285" r:id="rId28"/>
    <p:sldId id="279" r:id="rId2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1"/>
      <p:bold r:id="rId32"/>
      <p:italic r:id="rId33"/>
      <p:boldItalic r:id="rId34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0768" autoAdjust="0"/>
  </p:normalViewPr>
  <p:slideViewPr>
    <p:cSldViewPr>
      <p:cViewPr varScale="1">
        <p:scale>
          <a:sx n="121" d="100"/>
          <a:sy n="121" d="100"/>
        </p:scale>
        <p:origin x="-13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4F8C14E-419A-4E31-994A-5B395042C638}" type="datetimeFigureOut">
              <a:rPr lang="en-US"/>
              <a:pPr>
                <a:defRPr/>
              </a:pPr>
              <a:t>4/15/2014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F533FA6-4AA7-4658-9D05-7E65FBB841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6759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b="0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B2C78-B11D-4D4C-AA00-CE91CEF349E2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13146-1A70-49DE-B6A3-7A5FFA5F085D}" type="datetimeFigureOut">
              <a:rPr lang="en-US"/>
              <a:pPr>
                <a:defRPr/>
              </a:pPr>
              <a:t>4/15/2014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AF0CE-290B-44A5-BF6E-6165DA8E89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F42D40C-27DE-489F-8967-AADB00AFB820}" type="datetimeFigureOut">
              <a:rPr lang="en-US"/>
              <a:pPr>
                <a:defRPr/>
              </a:pPr>
              <a:t>4/15/2014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FBDC63-7FFC-4F44-890F-013011CCE9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1.tiff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tiff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hyperlink" Target="https://www.facebook.com/BiologickeCentrum" TargetMode="External"/><Relationship Id="rId5" Type="http://schemas.openxmlformats.org/officeDocument/2006/relationships/image" Target="../media/image3.png"/><Relationship Id="rId10" Type="http://schemas.openxmlformats.org/officeDocument/2006/relationships/hyperlink" Target="http://www.youtube.com/user/BiologickeCentrum" TargetMode="External"/><Relationship Id="rId4" Type="http://schemas.openxmlformats.org/officeDocument/2006/relationships/image" Target="../media/image2.tiff"/><Relationship Id="rId9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.tiff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3.png"/><Relationship Id="rId10" Type="http://schemas.openxmlformats.org/officeDocument/2006/relationships/image" Target="../media/image29.png"/><Relationship Id="rId4" Type="http://schemas.openxmlformats.org/officeDocument/2006/relationships/image" Target="../media/image2.tiff"/><Relationship Id="rId9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.tiff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.png"/><Relationship Id="rId10" Type="http://schemas.openxmlformats.org/officeDocument/2006/relationships/image" Target="../media/image36.png"/><Relationship Id="rId4" Type="http://schemas.openxmlformats.org/officeDocument/2006/relationships/image" Target="../media/image2.tiff"/><Relationship Id="rId9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-1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042987" y="2348880"/>
            <a:ext cx="7058025" cy="3024336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cs-CZ" sz="2400" dirty="0" smtClean="0">
                <a:solidFill>
                  <a:schemeClr val="bg2"/>
                </a:solidFill>
                <a:latin typeface="Calibri" pitchFamily="34" charset="0"/>
              </a:rPr>
              <a:t>Výměna zkušeností 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cs-CZ" sz="2400" dirty="0" smtClean="0">
                <a:solidFill>
                  <a:schemeClr val="bg2"/>
                </a:solidFill>
                <a:latin typeface="Calibri" pitchFamily="34" charset="0"/>
              </a:rPr>
              <a:t>s realizací projektů OP VK 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endParaRPr lang="cs-CZ" sz="1100" dirty="0" smtClean="0">
              <a:solidFill>
                <a:schemeClr val="bg2"/>
              </a:solidFill>
              <a:latin typeface="Calibri" pitchFamily="34" charset="0"/>
            </a:endParaRP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cs-CZ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Popularizace vědy a výzkumu</a:t>
            </a:r>
            <a:endParaRPr lang="cs-CZ" sz="44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800" dirty="0">
              <a:solidFill>
                <a:schemeClr val="bg2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 smtClean="0">
              <a:solidFill>
                <a:schemeClr val="bg2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cs-CZ" sz="2400" dirty="0" smtClean="0">
                <a:solidFill>
                  <a:schemeClr val="bg2"/>
                </a:solidFill>
                <a:latin typeface="Calibri" pitchFamily="34" charset="0"/>
              </a:rPr>
              <a:t>Praha, MŠMT, 13. 3. 2014</a:t>
            </a:r>
          </a:p>
          <a:p>
            <a:pPr marL="342900" indent="-342900" algn="r">
              <a:lnSpc>
                <a:spcPct val="80000"/>
              </a:lnSpc>
              <a:spcBef>
                <a:spcPct val="20000"/>
              </a:spcBef>
            </a:pPr>
            <a:r>
              <a:rPr lang="cs-CZ" sz="2400" dirty="0" smtClean="0">
                <a:solidFill>
                  <a:schemeClr val="bg2"/>
                </a:solidFill>
                <a:latin typeface="Calibri" pitchFamily="34" charset="0"/>
              </a:rPr>
              <a:t>Jolana Fišerová</a:t>
            </a:r>
          </a:p>
          <a:p>
            <a:pPr marL="342900" indent="-342900" algn="r">
              <a:lnSpc>
                <a:spcPct val="80000"/>
              </a:lnSpc>
              <a:spcBef>
                <a:spcPct val="20000"/>
              </a:spcBef>
            </a:pPr>
            <a:r>
              <a:rPr lang="cs-CZ" sz="2400" dirty="0" smtClean="0">
                <a:solidFill>
                  <a:schemeClr val="bg2"/>
                </a:solidFill>
                <a:latin typeface="Calibri" pitchFamily="34" charset="0"/>
              </a:rPr>
              <a:t>vedoucí realizačního týmu</a:t>
            </a:r>
            <a:endParaRPr lang="cs-CZ" sz="2400" dirty="0">
              <a:solidFill>
                <a:schemeClr val="bg2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solidFill>
                <a:schemeClr val="bg2"/>
              </a:solidFill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4627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428626" y="1844825"/>
            <a:ext cx="8247830" cy="396043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988840"/>
            <a:ext cx="856895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chemeClr val="bg2"/>
                </a:solidFill>
              </a:rPr>
              <a:t>Název operačního programu: </a:t>
            </a:r>
            <a:r>
              <a:rPr lang="cs-CZ" dirty="0">
                <a:solidFill>
                  <a:schemeClr val="bg2"/>
                </a:solidFill>
              </a:rPr>
              <a:t>OP Vzdělávání pro konkurenceschopnost</a:t>
            </a:r>
          </a:p>
          <a:p>
            <a:r>
              <a:rPr lang="cs-CZ" b="1" dirty="0">
                <a:solidFill>
                  <a:schemeClr val="bg2"/>
                </a:solidFill>
              </a:rPr>
              <a:t>Název projektu: </a:t>
            </a:r>
            <a:r>
              <a:rPr lang="cs-CZ" b="1" dirty="0" smtClean="0">
                <a:solidFill>
                  <a:srgbClr val="C00000"/>
                </a:solidFill>
              </a:rPr>
              <a:t>Věda </a:t>
            </a:r>
            <a:r>
              <a:rPr lang="cs-CZ" b="1" dirty="0">
                <a:solidFill>
                  <a:srgbClr val="C00000"/>
                </a:solidFill>
              </a:rPr>
              <a:t>pro veřejnost / cesta k udržitelnému rozvoji (VĚDRO)</a:t>
            </a:r>
          </a:p>
          <a:p>
            <a:r>
              <a:rPr lang="cs-CZ" b="1" dirty="0">
                <a:solidFill>
                  <a:schemeClr val="bg2"/>
                </a:solidFill>
              </a:rPr>
              <a:t>Název projektu anglicky: </a:t>
            </a:r>
            <a:r>
              <a:rPr lang="cs-CZ" dirty="0" smtClean="0">
                <a:solidFill>
                  <a:schemeClr val="bg2"/>
                </a:solidFill>
              </a:rPr>
              <a:t>Science </a:t>
            </a:r>
            <a:r>
              <a:rPr lang="cs-CZ" dirty="0" err="1">
                <a:solidFill>
                  <a:schemeClr val="bg2"/>
                </a:solidFill>
              </a:rPr>
              <a:t>for</a:t>
            </a:r>
            <a:r>
              <a:rPr lang="cs-CZ" dirty="0">
                <a:solidFill>
                  <a:schemeClr val="bg2"/>
                </a:solidFill>
              </a:rPr>
              <a:t> </a:t>
            </a:r>
            <a:r>
              <a:rPr lang="cs-CZ" dirty="0" err="1">
                <a:solidFill>
                  <a:schemeClr val="bg2"/>
                </a:solidFill>
              </a:rPr>
              <a:t>the</a:t>
            </a:r>
            <a:r>
              <a:rPr lang="cs-CZ" dirty="0">
                <a:solidFill>
                  <a:schemeClr val="bg2"/>
                </a:solidFill>
              </a:rPr>
              <a:t> Public / </a:t>
            </a:r>
            <a:r>
              <a:rPr lang="cs-CZ" dirty="0" err="1">
                <a:solidFill>
                  <a:schemeClr val="bg2"/>
                </a:solidFill>
              </a:rPr>
              <a:t>Path</a:t>
            </a:r>
            <a:r>
              <a:rPr lang="cs-CZ" dirty="0">
                <a:solidFill>
                  <a:schemeClr val="bg2"/>
                </a:solidFill>
              </a:rPr>
              <a:t> to </a:t>
            </a:r>
            <a:r>
              <a:rPr lang="cs-CZ" dirty="0" err="1">
                <a:solidFill>
                  <a:schemeClr val="bg2"/>
                </a:solidFill>
              </a:rPr>
              <a:t>Sustainable</a:t>
            </a:r>
            <a:r>
              <a:rPr lang="cs-CZ" dirty="0">
                <a:solidFill>
                  <a:schemeClr val="bg2"/>
                </a:solidFill>
              </a:rPr>
              <a:t> </a:t>
            </a:r>
            <a:r>
              <a:rPr lang="cs-CZ" dirty="0" err="1">
                <a:solidFill>
                  <a:schemeClr val="bg2"/>
                </a:solidFill>
              </a:rPr>
              <a:t>Development</a:t>
            </a:r>
            <a:endParaRPr lang="cs-CZ" dirty="0">
              <a:solidFill>
                <a:schemeClr val="bg2"/>
              </a:solidFill>
            </a:endParaRPr>
          </a:p>
          <a:p>
            <a:r>
              <a:rPr lang="cs-CZ" b="1" dirty="0" err="1" smtClean="0">
                <a:solidFill>
                  <a:schemeClr val="bg2"/>
                </a:solidFill>
              </a:rPr>
              <a:t>Reg</a:t>
            </a:r>
            <a:r>
              <a:rPr lang="cs-CZ" b="1" dirty="0" smtClean="0">
                <a:solidFill>
                  <a:schemeClr val="bg2"/>
                </a:solidFill>
              </a:rPr>
              <a:t>. číslo </a:t>
            </a:r>
            <a:r>
              <a:rPr lang="cs-CZ" b="1" dirty="0">
                <a:solidFill>
                  <a:schemeClr val="bg2"/>
                </a:solidFill>
              </a:rPr>
              <a:t>projektu: </a:t>
            </a:r>
            <a:r>
              <a:rPr lang="cs-CZ" dirty="0" smtClean="0">
                <a:solidFill>
                  <a:schemeClr val="bg2"/>
                </a:solidFill>
              </a:rPr>
              <a:t>CZ.1.07/2.3.00/35.0002</a:t>
            </a:r>
            <a:endParaRPr lang="cs-CZ" dirty="0">
              <a:solidFill>
                <a:schemeClr val="bg2"/>
              </a:solidFill>
            </a:endParaRPr>
          </a:p>
          <a:p>
            <a:r>
              <a:rPr lang="cs-CZ" b="1" dirty="0">
                <a:solidFill>
                  <a:schemeClr val="bg2"/>
                </a:solidFill>
              </a:rPr>
              <a:t>Příjemce podpory: </a:t>
            </a:r>
            <a:r>
              <a:rPr lang="cs-CZ" dirty="0">
                <a:solidFill>
                  <a:schemeClr val="bg2"/>
                </a:solidFill>
              </a:rPr>
              <a:t>Biologické centrum AV ČR, v. v. i.</a:t>
            </a:r>
          </a:p>
          <a:p>
            <a:r>
              <a:rPr lang="cs-CZ" b="1" dirty="0">
                <a:solidFill>
                  <a:schemeClr val="bg2"/>
                </a:solidFill>
              </a:rPr>
              <a:t>Partneři projektu: </a:t>
            </a:r>
            <a:endParaRPr lang="cs-CZ" b="1" dirty="0" smtClean="0">
              <a:solidFill>
                <a:schemeClr val="bg2"/>
              </a:solidFill>
            </a:endParaRPr>
          </a:p>
          <a:p>
            <a:r>
              <a:rPr lang="cs-CZ" dirty="0" smtClean="0">
                <a:solidFill>
                  <a:schemeClr val="bg2"/>
                </a:solidFill>
              </a:rPr>
              <a:t>Botanický </a:t>
            </a:r>
            <a:r>
              <a:rPr lang="cs-CZ" dirty="0">
                <a:solidFill>
                  <a:schemeClr val="bg2"/>
                </a:solidFill>
              </a:rPr>
              <a:t>ústav AV ČR, v. v. i., Mikrobiologický ústav AV ČR, v. v. i.</a:t>
            </a:r>
          </a:p>
          <a:p>
            <a:r>
              <a:rPr lang="cs-CZ" b="1" dirty="0">
                <a:solidFill>
                  <a:schemeClr val="bg2"/>
                </a:solidFill>
              </a:rPr>
              <a:t>Datum zahájení: </a:t>
            </a:r>
            <a:r>
              <a:rPr lang="cs-CZ" dirty="0">
                <a:solidFill>
                  <a:schemeClr val="bg2"/>
                </a:solidFill>
              </a:rPr>
              <a:t>01.07.2012</a:t>
            </a:r>
            <a:r>
              <a:rPr lang="cs-CZ" b="1" dirty="0">
                <a:solidFill>
                  <a:schemeClr val="bg2"/>
                </a:solidFill>
              </a:rPr>
              <a:t>   Datum ukončení: </a:t>
            </a:r>
            <a:r>
              <a:rPr lang="cs-CZ" dirty="0">
                <a:solidFill>
                  <a:schemeClr val="bg2"/>
                </a:solidFill>
              </a:rPr>
              <a:t>30.06.2014   </a:t>
            </a:r>
            <a:endParaRPr lang="cs-CZ" dirty="0" smtClean="0">
              <a:solidFill>
                <a:schemeClr val="bg2"/>
              </a:solidFill>
            </a:endParaRPr>
          </a:p>
          <a:p>
            <a:r>
              <a:rPr lang="cs-CZ" b="1" dirty="0" smtClean="0">
                <a:solidFill>
                  <a:schemeClr val="bg2"/>
                </a:solidFill>
              </a:rPr>
              <a:t>Doba </a:t>
            </a:r>
            <a:r>
              <a:rPr lang="cs-CZ" b="1" dirty="0">
                <a:solidFill>
                  <a:schemeClr val="bg2"/>
                </a:solidFill>
              </a:rPr>
              <a:t>trvání: </a:t>
            </a:r>
            <a:r>
              <a:rPr lang="cs-CZ" dirty="0">
                <a:solidFill>
                  <a:schemeClr val="bg2"/>
                </a:solidFill>
              </a:rPr>
              <a:t>24 měsíců</a:t>
            </a:r>
          </a:p>
          <a:p>
            <a:r>
              <a:rPr lang="cs-CZ" b="1" dirty="0">
                <a:solidFill>
                  <a:schemeClr val="bg2"/>
                </a:solidFill>
              </a:rPr>
              <a:t>Celkové způsobilé náklady projektu: </a:t>
            </a:r>
            <a:endParaRPr lang="cs-CZ" b="1" dirty="0" smtClean="0">
              <a:solidFill>
                <a:schemeClr val="bg2"/>
              </a:solidFill>
            </a:endParaRPr>
          </a:p>
          <a:p>
            <a:r>
              <a:rPr lang="cs-CZ" dirty="0" smtClean="0">
                <a:solidFill>
                  <a:schemeClr val="bg2"/>
                </a:solidFill>
              </a:rPr>
              <a:t>15 </a:t>
            </a:r>
            <a:r>
              <a:rPr lang="cs-CZ" dirty="0">
                <a:solidFill>
                  <a:schemeClr val="bg2"/>
                </a:solidFill>
              </a:rPr>
              <a:t>642 551,68 Kč </a:t>
            </a:r>
            <a:r>
              <a:rPr lang="cs-CZ" dirty="0" smtClean="0">
                <a:solidFill>
                  <a:schemeClr val="bg2"/>
                </a:solidFill>
              </a:rPr>
              <a:t>(</a:t>
            </a:r>
            <a:r>
              <a:rPr lang="cs-CZ" dirty="0">
                <a:solidFill>
                  <a:schemeClr val="bg2"/>
                </a:solidFill>
              </a:rPr>
              <a:t>z toho BC 12 060 384,00)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266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428626" y="1844825"/>
            <a:ext cx="8247830" cy="396043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988840"/>
            <a:ext cx="856895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 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projektu</a:t>
            </a:r>
            <a:r>
              <a:rPr lang="cs-CZ" b="1" dirty="0" smtClean="0">
                <a:solidFill>
                  <a:schemeClr val="bg2"/>
                </a:solidFill>
              </a:rPr>
              <a:t>:</a:t>
            </a:r>
          </a:p>
          <a:p>
            <a:r>
              <a:rPr lang="cs-CZ" dirty="0">
                <a:solidFill>
                  <a:schemeClr val="bg2"/>
                </a:solidFill>
              </a:rPr>
              <a:t>P</a:t>
            </a:r>
            <a:r>
              <a:rPr lang="cs-CZ" dirty="0" smtClean="0">
                <a:solidFill>
                  <a:schemeClr val="bg2"/>
                </a:solidFill>
              </a:rPr>
              <a:t>opularizační </a:t>
            </a:r>
            <a:r>
              <a:rPr lang="cs-CZ" dirty="0">
                <a:solidFill>
                  <a:schemeClr val="bg2"/>
                </a:solidFill>
              </a:rPr>
              <a:t>formou zvýšit celospolečenské povědomí o výzkumné práci v moderních biologických oborech v jihočeském </a:t>
            </a:r>
            <a:r>
              <a:rPr lang="cs-CZ" dirty="0" smtClean="0">
                <a:solidFill>
                  <a:schemeClr val="bg2"/>
                </a:solidFill>
              </a:rPr>
              <a:t>regionu jako celku</a:t>
            </a:r>
            <a:r>
              <a:rPr lang="cs-CZ" dirty="0" smtClean="0"/>
              <a:t> </a:t>
            </a:r>
          </a:p>
          <a:p>
            <a:r>
              <a:rPr lang="cs-CZ" dirty="0" smtClean="0">
                <a:solidFill>
                  <a:schemeClr val="bg2"/>
                </a:solidFill>
              </a:rPr>
              <a:t>s </a:t>
            </a:r>
            <a:r>
              <a:rPr lang="cs-CZ" dirty="0">
                <a:solidFill>
                  <a:schemeClr val="bg2"/>
                </a:solidFill>
              </a:rPr>
              <a:t>důrazem na konkrétní zaměření příjemce a partnerů projektu </a:t>
            </a:r>
            <a:endParaRPr lang="cs-CZ" dirty="0" smtClean="0">
              <a:solidFill>
                <a:schemeClr val="bg2"/>
              </a:solidFill>
            </a:endParaRPr>
          </a:p>
          <a:p>
            <a:r>
              <a:rPr lang="cs-CZ" dirty="0" smtClean="0">
                <a:solidFill>
                  <a:schemeClr val="bg2"/>
                </a:solidFill>
              </a:rPr>
              <a:t>(</a:t>
            </a:r>
            <a:r>
              <a:rPr lang="cs-CZ" dirty="0">
                <a:solidFill>
                  <a:schemeClr val="bg2"/>
                </a:solidFill>
              </a:rPr>
              <a:t>Biologické centrum AV ČR, v. v. i</a:t>
            </a:r>
            <a:r>
              <a:rPr lang="cs-CZ" dirty="0" smtClean="0">
                <a:solidFill>
                  <a:schemeClr val="bg2"/>
                </a:solidFill>
              </a:rPr>
              <a:t>. + Botanický </a:t>
            </a:r>
            <a:r>
              <a:rPr lang="cs-CZ" dirty="0">
                <a:solidFill>
                  <a:schemeClr val="bg2"/>
                </a:solidFill>
              </a:rPr>
              <a:t>ústav AV ČR, v. v. i., Mikrobiologický ústav AV ČR, v. v. i</a:t>
            </a:r>
            <a:r>
              <a:rPr lang="cs-CZ" dirty="0" smtClean="0">
                <a:solidFill>
                  <a:schemeClr val="bg2"/>
                </a:solidFill>
              </a:rPr>
              <a:t>.)</a:t>
            </a:r>
            <a:endParaRPr lang="cs-CZ" dirty="0">
              <a:solidFill>
                <a:schemeClr val="bg2"/>
              </a:solidFill>
            </a:endParaRPr>
          </a:p>
          <a:p>
            <a:r>
              <a:rPr lang="cs-CZ" dirty="0" smtClean="0">
                <a:solidFill>
                  <a:schemeClr val="bg2"/>
                </a:solidFill>
              </a:rPr>
              <a:t>a </a:t>
            </a:r>
            <a:r>
              <a:rPr lang="cs-CZ" dirty="0">
                <a:solidFill>
                  <a:schemeClr val="bg2"/>
                </a:solidFill>
              </a:rPr>
              <a:t>motivovat </a:t>
            </a:r>
            <a:r>
              <a:rPr lang="cs-CZ" dirty="0" smtClean="0">
                <a:solidFill>
                  <a:schemeClr val="bg2"/>
                </a:solidFill>
              </a:rPr>
              <a:t>žáky a studenty </a:t>
            </a:r>
            <a:r>
              <a:rPr lang="cs-CZ" dirty="0">
                <a:solidFill>
                  <a:schemeClr val="bg2"/>
                </a:solidFill>
              </a:rPr>
              <a:t>pro studia </a:t>
            </a:r>
            <a:r>
              <a:rPr lang="cs-CZ" dirty="0" smtClean="0">
                <a:solidFill>
                  <a:schemeClr val="bg2"/>
                </a:solidFill>
              </a:rPr>
              <a:t>přírodovědných oborů. </a:t>
            </a:r>
            <a:endParaRPr lang="cs-CZ" dirty="0">
              <a:solidFill>
                <a:schemeClr val="bg2"/>
              </a:solidFill>
            </a:endParaRPr>
          </a:p>
          <a:p>
            <a:endParaRPr lang="cs-CZ" dirty="0" smtClean="0"/>
          </a:p>
          <a:p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základní cesty</a:t>
            </a:r>
            <a:r>
              <a:rPr lang="cs-CZ" b="1" dirty="0">
                <a:solidFill>
                  <a:schemeClr val="bg2"/>
                </a:solidFill>
              </a:rPr>
              <a:t>:</a:t>
            </a:r>
          </a:p>
          <a:p>
            <a:r>
              <a:rPr lang="cs-CZ" b="1" dirty="0">
                <a:solidFill>
                  <a:schemeClr val="bg2"/>
                </a:solidFill>
              </a:rPr>
              <a:t>A</a:t>
            </a:r>
            <a:r>
              <a:rPr lang="cs-CZ" dirty="0">
                <a:solidFill>
                  <a:schemeClr val="bg2"/>
                </a:solidFill>
              </a:rPr>
              <a:t>: Aktivity směřující k popularizaci výzkumu a vývoje a jeho výsledků pro společnost</a:t>
            </a:r>
          </a:p>
          <a:p>
            <a:r>
              <a:rPr lang="cs-CZ" b="1" dirty="0">
                <a:solidFill>
                  <a:schemeClr val="bg2"/>
                </a:solidFill>
              </a:rPr>
              <a:t>B</a:t>
            </a:r>
            <a:r>
              <a:rPr lang="cs-CZ" dirty="0">
                <a:solidFill>
                  <a:schemeClr val="bg2"/>
                </a:solidFill>
              </a:rPr>
              <a:t>: Podpora systematické práce se studenty a žáky v oblasti seznamování se </a:t>
            </a:r>
            <a:endParaRPr lang="cs-CZ" dirty="0" smtClean="0">
              <a:solidFill>
                <a:schemeClr val="bg2"/>
              </a:solidFill>
            </a:endParaRPr>
          </a:p>
          <a:p>
            <a:r>
              <a:rPr lang="cs-CZ" dirty="0" smtClean="0">
                <a:solidFill>
                  <a:schemeClr val="bg2"/>
                </a:solidFill>
              </a:rPr>
              <a:t>s </a:t>
            </a:r>
            <a:r>
              <a:rPr lang="cs-CZ" dirty="0" err="1">
                <a:solidFill>
                  <a:schemeClr val="bg2"/>
                </a:solidFill>
              </a:rPr>
              <a:t>VaV</a:t>
            </a:r>
            <a:endParaRPr lang="cs-CZ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09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428626" y="1844825"/>
            <a:ext cx="8247830" cy="396043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988840"/>
            <a:ext cx="8568952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Důvody řešení projektu</a:t>
            </a:r>
            <a:r>
              <a:rPr lang="cs-CZ" b="1" dirty="0" smtClean="0">
                <a:solidFill>
                  <a:schemeClr val="bg2"/>
                </a:solidFill>
              </a:rPr>
              <a:t>:</a:t>
            </a:r>
          </a:p>
          <a:p>
            <a:endParaRPr lang="cs-CZ" sz="500" b="1" dirty="0" smtClean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Diskuse o potřebnosti a účelnosti výzkumné práce, její kvalitě a způsobu hodnocení a financování se pravidelně dostávají na program vládních institucí. Tento </a:t>
            </a:r>
            <a:r>
              <a:rPr lang="cs-CZ" sz="1400" b="1" dirty="0">
                <a:solidFill>
                  <a:schemeClr val="bg2"/>
                </a:solidFill>
              </a:rPr>
              <a:t>legitimní tlak na výkon </a:t>
            </a:r>
            <a:r>
              <a:rPr lang="cs-CZ" sz="1400" dirty="0">
                <a:solidFill>
                  <a:schemeClr val="bg2"/>
                </a:solidFill>
              </a:rPr>
              <a:t>se projevuje i v BC a v partnerských organizacích - odráží se v jejich zájmu o vytvoření mimořádně kvalitních výzkumných týmů. Instituce usilují o průběžné navyšování počtu publikací, citací a aplikovaných výsledků. Trochu </a:t>
            </a:r>
            <a:r>
              <a:rPr lang="cs-CZ" sz="1400" b="1" dirty="0">
                <a:solidFill>
                  <a:schemeClr val="bg2"/>
                </a:solidFill>
              </a:rPr>
              <a:t>ve stínu těchto prioritních aktivit </a:t>
            </a:r>
            <a:r>
              <a:rPr lang="cs-CZ" sz="1400" b="1" dirty="0" smtClean="0">
                <a:solidFill>
                  <a:schemeClr val="bg2"/>
                </a:solidFill>
              </a:rPr>
              <a:t>zůstávala </a:t>
            </a:r>
            <a:r>
              <a:rPr lang="cs-CZ" sz="1400" b="1" dirty="0">
                <a:solidFill>
                  <a:schemeClr val="bg2"/>
                </a:solidFill>
              </a:rPr>
              <a:t>popularizace </a:t>
            </a:r>
            <a:r>
              <a:rPr lang="cs-CZ" sz="1400" b="1" dirty="0" err="1">
                <a:solidFill>
                  <a:schemeClr val="bg2"/>
                </a:solidFill>
              </a:rPr>
              <a:t>VaV</a:t>
            </a:r>
            <a:r>
              <a:rPr lang="cs-CZ" sz="1400" b="1" dirty="0">
                <a:solidFill>
                  <a:schemeClr val="bg2"/>
                </a:solidFill>
              </a:rPr>
              <a:t> činnosti</a:t>
            </a:r>
            <a:r>
              <a:rPr lang="cs-CZ" sz="1400" dirty="0">
                <a:solidFill>
                  <a:schemeClr val="bg2"/>
                </a:solidFill>
              </a:rPr>
              <a:t>. </a:t>
            </a:r>
            <a:endParaRPr lang="cs-CZ" sz="1400" dirty="0" smtClean="0">
              <a:solidFill>
                <a:schemeClr val="bg2"/>
              </a:solidFill>
            </a:endParaRPr>
          </a:p>
          <a:p>
            <a:endParaRPr lang="cs-CZ" sz="500" dirty="0" smtClean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Situace </a:t>
            </a:r>
            <a:r>
              <a:rPr lang="cs-CZ" sz="1400" dirty="0">
                <a:solidFill>
                  <a:schemeClr val="bg2"/>
                </a:solidFill>
              </a:rPr>
              <a:t>se přesto v posledních letech </a:t>
            </a:r>
            <a:r>
              <a:rPr lang="cs-CZ" sz="1400" b="1" dirty="0" smtClean="0">
                <a:solidFill>
                  <a:schemeClr val="bg2"/>
                </a:solidFill>
              </a:rPr>
              <a:t>zlepšovala</a:t>
            </a:r>
            <a:r>
              <a:rPr lang="cs-CZ" sz="1400" dirty="0" smtClean="0">
                <a:solidFill>
                  <a:schemeClr val="bg2"/>
                </a:solidFill>
              </a:rPr>
              <a:t>. </a:t>
            </a:r>
            <a:r>
              <a:rPr lang="cs-CZ" sz="1400" dirty="0" err="1">
                <a:solidFill>
                  <a:schemeClr val="bg2"/>
                </a:solidFill>
              </a:rPr>
              <a:t>VaV</a:t>
            </a:r>
            <a:r>
              <a:rPr lang="cs-CZ" sz="1400" dirty="0">
                <a:solidFill>
                  <a:schemeClr val="bg2"/>
                </a:solidFill>
              </a:rPr>
              <a:t> aktivity </a:t>
            </a:r>
            <a:r>
              <a:rPr lang="cs-CZ" sz="1400" dirty="0" smtClean="0">
                <a:solidFill>
                  <a:schemeClr val="bg2"/>
                </a:solidFill>
              </a:rPr>
              <a:t>byly </a:t>
            </a:r>
            <a:r>
              <a:rPr lang="cs-CZ" sz="1400" dirty="0">
                <a:solidFill>
                  <a:schemeClr val="bg2"/>
                </a:solidFill>
              </a:rPr>
              <a:t>prezentovány v médiích¸ BC i partneři </a:t>
            </a:r>
            <a:r>
              <a:rPr lang="cs-CZ" sz="1400" dirty="0" smtClean="0">
                <a:solidFill>
                  <a:schemeClr val="bg2"/>
                </a:solidFill>
              </a:rPr>
              <a:t>byli i </a:t>
            </a:r>
            <a:r>
              <a:rPr lang="cs-CZ" sz="1400" dirty="0">
                <a:solidFill>
                  <a:schemeClr val="bg2"/>
                </a:solidFill>
              </a:rPr>
              <a:t>cíleně v kontaktu se zájemci o </a:t>
            </a:r>
            <a:r>
              <a:rPr lang="cs-CZ" sz="1400" dirty="0" err="1">
                <a:solidFill>
                  <a:schemeClr val="bg2"/>
                </a:solidFill>
              </a:rPr>
              <a:t>VaV</a:t>
            </a:r>
            <a:r>
              <a:rPr lang="cs-CZ" sz="1400" dirty="0">
                <a:solidFill>
                  <a:schemeClr val="bg2"/>
                </a:solidFill>
              </a:rPr>
              <a:t> práci a </a:t>
            </a:r>
            <a:r>
              <a:rPr lang="cs-CZ" sz="1400" dirty="0" smtClean="0">
                <a:solidFill>
                  <a:schemeClr val="bg2"/>
                </a:solidFill>
              </a:rPr>
              <a:t>účastnili </a:t>
            </a:r>
            <a:r>
              <a:rPr lang="cs-CZ" sz="1400" dirty="0">
                <a:solidFill>
                  <a:schemeClr val="bg2"/>
                </a:solidFill>
              </a:rPr>
              <a:t>se Týdne vědy, </a:t>
            </a:r>
            <a:r>
              <a:rPr lang="cs-CZ" sz="1400" dirty="0" smtClean="0">
                <a:solidFill>
                  <a:schemeClr val="bg2"/>
                </a:solidFill>
              </a:rPr>
              <a:t>pořádaného </a:t>
            </a:r>
            <a:r>
              <a:rPr lang="cs-CZ" sz="1400" dirty="0">
                <a:solidFill>
                  <a:schemeClr val="bg2"/>
                </a:solidFill>
              </a:rPr>
              <a:t>AV ČR. </a:t>
            </a:r>
            <a:endParaRPr lang="cs-CZ" sz="1400" dirty="0" smtClean="0">
              <a:solidFill>
                <a:schemeClr val="bg2"/>
              </a:solidFill>
            </a:endParaRPr>
          </a:p>
          <a:p>
            <a:endParaRPr lang="cs-CZ" sz="500" dirty="0" smtClean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Před zahájením projektu </a:t>
            </a:r>
            <a:r>
              <a:rPr lang="cs-CZ" sz="1400" dirty="0">
                <a:solidFill>
                  <a:schemeClr val="bg2"/>
                </a:solidFill>
              </a:rPr>
              <a:t>to však </a:t>
            </a:r>
            <a:r>
              <a:rPr lang="cs-CZ" sz="1400" dirty="0" smtClean="0">
                <a:solidFill>
                  <a:schemeClr val="bg2"/>
                </a:solidFill>
              </a:rPr>
              <a:t>byly </a:t>
            </a:r>
            <a:r>
              <a:rPr lang="cs-CZ" sz="1400" b="1" dirty="0" smtClean="0">
                <a:solidFill>
                  <a:schemeClr val="bg2"/>
                </a:solidFill>
              </a:rPr>
              <a:t>aktivity </a:t>
            </a:r>
            <a:r>
              <a:rPr lang="cs-CZ" sz="1400" b="1" dirty="0">
                <a:solidFill>
                  <a:schemeClr val="bg2"/>
                </a:solidFill>
              </a:rPr>
              <a:t>postrádající propracovanou koncepci a tým </a:t>
            </a:r>
            <a:r>
              <a:rPr lang="cs-CZ" sz="1400" dirty="0">
                <a:solidFill>
                  <a:schemeClr val="bg2"/>
                </a:solidFill>
              </a:rPr>
              <a:t>lidí, intenzivně se popularizaci věnující. Projekt VĚDRO je pro BC a partnery jedinečnou příležitostí, jak pomocí vybraných KA takovouto </a:t>
            </a:r>
            <a:r>
              <a:rPr lang="cs-CZ" sz="1400" b="1" dirty="0">
                <a:solidFill>
                  <a:schemeClr val="bg2"/>
                </a:solidFill>
              </a:rPr>
              <a:t>popularizační koncepci vybudovat</a:t>
            </a:r>
            <a:r>
              <a:rPr lang="cs-CZ" sz="1400" dirty="0">
                <a:solidFill>
                  <a:schemeClr val="bg2"/>
                </a:solidFill>
              </a:rPr>
              <a:t>, a tím zavést do propagačních aktivit řád, zkvalitnit je a podpořit novými nápady. </a:t>
            </a:r>
            <a:endParaRPr lang="cs-CZ" sz="1400" dirty="0" smtClean="0">
              <a:solidFill>
                <a:schemeClr val="bg2"/>
              </a:solidFill>
            </a:endParaRPr>
          </a:p>
          <a:p>
            <a:endParaRPr lang="cs-CZ" sz="500" dirty="0" smtClean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I </a:t>
            </a:r>
            <a:r>
              <a:rPr lang="cs-CZ" sz="1400" dirty="0">
                <a:solidFill>
                  <a:schemeClr val="bg2"/>
                </a:solidFill>
              </a:rPr>
              <a:t>přesto, že projekt nevyžaduje udržitelnost, je naším cílem, </a:t>
            </a:r>
            <a:r>
              <a:rPr lang="cs-CZ" sz="1400" b="1" dirty="0">
                <a:solidFill>
                  <a:schemeClr val="bg2"/>
                </a:solidFill>
              </a:rPr>
              <a:t>aby se KA staly trvalou součástí činnosti BC i jeho partnerů</a:t>
            </a:r>
            <a:r>
              <a:rPr lang="cs-CZ" sz="1400" dirty="0">
                <a:solidFill>
                  <a:schemeClr val="bg2"/>
                </a:solidFill>
              </a:rPr>
              <a:t>.</a:t>
            </a:r>
          </a:p>
          <a:p>
            <a:endParaRPr lang="cs-CZ" dirty="0" smtClean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9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428626" y="1844825"/>
            <a:ext cx="8247830" cy="396043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988840"/>
            <a:ext cx="8568952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Cílové skupiny</a:t>
            </a:r>
            <a:r>
              <a:rPr lang="cs-CZ" b="1" dirty="0" smtClean="0">
                <a:solidFill>
                  <a:schemeClr val="bg2"/>
                </a:solidFill>
              </a:rPr>
              <a:t>:</a:t>
            </a:r>
          </a:p>
          <a:p>
            <a:endParaRPr lang="cs-CZ" sz="500" b="1" dirty="0" smtClean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Studenti 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 </a:t>
            </a:r>
            <a:r>
              <a:rPr lang="cs-CZ" dirty="0" smtClean="0">
                <a:solidFill>
                  <a:schemeClr val="bg2"/>
                </a:solidFill>
              </a:rPr>
              <a:t>(zejména Bc. </a:t>
            </a:r>
            <a:r>
              <a:rPr lang="cs-CZ" dirty="0">
                <a:solidFill>
                  <a:schemeClr val="bg2"/>
                </a:solidFill>
              </a:rPr>
              <a:t>studijních </a:t>
            </a:r>
            <a:r>
              <a:rPr lang="cs-CZ" dirty="0" smtClean="0">
                <a:solidFill>
                  <a:schemeClr val="bg2"/>
                </a:solidFill>
              </a:rPr>
              <a:t>programů, úzká spolupráce s Jihočeskou univerzitou v Českých Budějovicích): podněty pro výběr konkrétní specializace, praktické vyzkoušení laboratorních </a:t>
            </a:r>
            <a:r>
              <a:rPr lang="cs-CZ" dirty="0">
                <a:solidFill>
                  <a:schemeClr val="bg2"/>
                </a:solidFill>
              </a:rPr>
              <a:t>metod - tematické odborné </a:t>
            </a:r>
            <a:r>
              <a:rPr lang="cs-CZ" dirty="0" smtClean="0">
                <a:solidFill>
                  <a:schemeClr val="bg2"/>
                </a:solidFill>
              </a:rPr>
              <a:t>kurzy (certifikát), </a:t>
            </a:r>
            <a:r>
              <a:rPr lang="cs-CZ" dirty="0">
                <a:solidFill>
                  <a:schemeClr val="bg2"/>
                </a:solidFill>
              </a:rPr>
              <a:t>praxe (POMVĚD), fotoklub vědecké </a:t>
            </a:r>
            <a:r>
              <a:rPr lang="cs-CZ" dirty="0" smtClean="0">
                <a:solidFill>
                  <a:schemeClr val="bg2"/>
                </a:solidFill>
              </a:rPr>
              <a:t>fotografie.</a:t>
            </a:r>
            <a:endParaRPr lang="cs-CZ" dirty="0">
              <a:solidFill>
                <a:schemeClr val="bg2"/>
              </a:solidFill>
            </a:endParaRPr>
          </a:p>
          <a:p>
            <a:endParaRPr lang="cs-CZ" sz="800" dirty="0" smtClean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u="sng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Studenti SŠ </a:t>
            </a:r>
            <a:r>
              <a:rPr lang="cs-CZ" b="1" u="sng" dirty="0" smtClean="0">
                <a:solidFill>
                  <a:schemeClr val="bg2"/>
                </a:solidFill>
              </a:rPr>
              <a:t>– nejdůležitější skupina </a:t>
            </a:r>
            <a:r>
              <a:rPr lang="cs-CZ" dirty="0" smtClean="0">
                <a:solidFill>
                  <a:schemeClr val="bg2"/>
                </a:solidFill>
              </a:rPr>
              <a:t>(</a:t>
            </a:r>
            <a:r>
              <a:rPr lang="cs-CZ" dirty="0">
                <a:solidFill>
                  <a:schemeClr val="bg2"/>
                </a:solidFill>
              </a:rPr>
              <a:t>hledají směr svého budoucího </a:t>
            </a:r>
            <a:r>
              <a:rPr lang="cs-CZ" dirty="0" smtClean="0">
                <a:solidFill>
                  <a:schemeClr val="bg2"/>
                </a:solidFill>
              </a:rPr>
              <a:t>uplatnění a potřebují informovat a zaujmout</a:t>
            </a:r>
            <a:r>
              <a:rPr lang="cs-CZ" dirty="0">
                <a:solidFill>
                  <a:schemeClr val="bg2"/>
                </a:solidFill>
              </a:rPr>
              <a:t>): přednášky na školách, </a:t>
            </a:r>
            <a:r>
              <a:rPr lang="cs-CZ" dirty="0" smtClean="0">
                <a:solidFill>
                  <a:schemeClr val="bg2"/>
                </a:solidFill>
              </a:rPr>
              <a:t>DOD</a:t>
            </a:r>
            <a:r>
              <a:rPr lang="cs-CZ" dirty="0">
                <a:solidFill>
                  <a:schemeClr val="bg2"/>
                </a:solidFill>
              </a:rPr>
              <a:t>, DOL, SOČ, k</a:t>
            </a:r>
            <a:r>
              <a:rPr lang="cs-CZ" dirty="0" smtClean="0">
                <a:solidFill>
                  <a:schemeClr val="bg2"/>
                </a:solidFill>
              </a:rPr>
              <a:t>roužek </a:t>
            </a:r>
            <a:r>
              <a:rPr lang="cs-CZ" dirty="0">
                <a:solidFill>
                  <a:schemeClr val="bg2"/>
                </a:solidFill>
              </a:rPr>
              <a:t>molekulární </a:t>
            </a:r>
            <a:r>
              <a:rPr lang="cs-CZ" dirty="0" smtClean="0">
                <a:solidFill>
                  <a:schemeClr val="bg2"/>
                </a:solidFill>
              </a:rPr>
              <a:t>biologie; doplňkově interaktivní web</a:t>
            </a:r>
            <a:r>
              <a:rPr lang="cs-CZ" dirty="0">
                <a:solidFill>
                  <a:schemeClr val="bg2"/>
                </a:solidFill>
              </a:rPr>
              <a:t>, </a:t>
            </a:r>
            <a:r>
              <a:rPr lang="cs-CZ" dirty="0" smtClean="0">
                <a:solidFill>
                  <a:schemeClr val="bg2"/>
                </a:solidFill>
              </a:rPr>
              <a:t>popularizační filmy</a:t>
            </a:r>
            <a:r>
              <a:rPr lang="cs-CZ" dirty="0">
                <a:solidFill>
                  <a:schemeClr val="bg2"/>
                </a:solidFill>
              </a:rPr>
              <a:t>, </a:t>
            </a:r>
            <a:r>
              <a:rPr lang="cs-CZ" dirty="0" smtClean="0">
                <a:solidFill>
                  <a:schemeClr val="bg2"/>
                </a:solidFill>
              </a:rPr>
              <a:t>atraktivní výstavy vědecké fotografie.</a:t>
            </a:r>
            <a:endParaRPr lang="cs-CZ" dirty="0">
              <a:solidFill>
                <a:schemeClr val="bg2"/>
              </a:solidFill>
            </a:endParaRPr>
          </a:p>
          <a:p>
            <a:endParaRPr lang="cs-CZ" sz="800" b="1" dirty="0" smtClean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Pedagogové SŠ </a:t>
            </a:r>
            <a:r>
              <a:rPr lang="cs-CZ" dirty="0">
                <a:solidFill>
                  <a:schemeClr val="bg2"/>
                </a:solidFill>
              </a:rPr>
              <a:t>(zájem studentů o biologické obory lze nejsnáze podchytit prostřednictvím aktivních, iniciativních a vzdělaných SŠ pedagogů</a:t>
            </a:r>
            <a:r>
              <a:rPr lang="cs-CZ" dirty="0" smtClean="0">
                <a:solidFill>
                  <a:schemeClr val="bg2"/>
                </a:solidFill>
              </a:rPr>
              <a:t>): </a:t>
            </a:r>
            <a:r>
              <a:rPr lang="cs-CZ" dirty="0">
                <a:solidFill>
                  <a:schemeClr val="bg2"/>
                </a:solidFill>
              </a:rPr>
              <a:t>rozšíření jejich znalostí o soudobé vědecké </a:t>
            </a:r>
            <a:r>
              <a:rPr lang="cs-CZ" dirty="0" smtClean="0">
                <a:solidFill>
                  <a:schemeClr val="bg2"/>
                </a:solidFill>
              </a:rPr>
              <a:t>informace pro obohacení výuky na školách</a:t>
            </a:r>
            <a:r>
              <a:rPr lang="cs-CZ" dirty="0">
                <a:solidFill>
                  <a:schemeClr val="bg2"/>
                </a:solidFill>
              </a:rPr>
              <a:t>. </a:t>
            </a:r>
          </a:p>
          <a:p>
            <a:endParaRPr lang="cs-CZ" b="1" dirty="0" smtClean="0">
              <a:solidFill>
                <a:schemeClr val="bg2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4715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428626" y="1844825"/>
            <a:ext cx="8247830" cy="396043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988840"/>
            <a:ext cx="856895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Klíčové aktivity projektu</a:t>
            </a:r>
            <a:r>
              <a:rPr lang="cs-CZ" sz="1400" dirty="0">
                <a:solidFill>
                  <a:schemeClr val="bg2"/>
                </a:solidFill>
              </a:rPr>
              <a:t>: </a:t>
            </a:r>
          </a:p>
          <a:p>
            <a:endParaRPr lang="cs-CZ" sz="14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KA1 - </a:t>
            </a:r>
            <a:r>
              <a:rPr lang="cs-CZ" sz="1400" dirty="0" err="1">
                <a:solidFill>
                  <a:schemeClr val="bg2"/>
                </a:solidFill>
              </a:rPr>
              <a:t>Fotovýstavy</a:t>
            </a:r>
            <a:r>
              <a:rPr lang="cs-CZ" sz="1400" dirty="0">
                <a:solidFill>
                  <a:schemeClr val="bg2"/>
                </a:solidFill>
              </a:rPr>
              <a:t> – 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KA2 - Vzdělávací veletrhy </a:t>
            </a:r>
            <a:r>
              <a:rPr lang="cs-CZ" sz="1400" dirty="0" err="1">
                <a:solidFill>
                  <a:schemeClr val="bg2"/>
                </a:solidFill>
              </a:rPr>
              <a:t>Gaudeamus</a:t>
            </a:r>
            <a:r>
              <a:rPr lang="cs-CZ" sz="1400" dirty="0">
                <a:solidFill>
                  <a:schemeClr val="bg2"/>
                </a:solidFill>
              </a:rPr>
              <a:t> (Praha, Brno) – 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KA3 - Dny otevřených dveří a Dny otevřených laboratoří – 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KA4 - Přednášky pro studenty – 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KA5 - Popularizace </a:t>
            </a:r>
            <a:r>
              <a:rPr lang="cs-CZ" sz="1400" dirty="0" err="1">
                <a:solidFill>
                  <a:schemeClr val="bg2"/>
                </a:solidFill>
              </a:rPr>
              <a:t>VaV</a:t>
            </a:r>
            <a:r>
              <a:rPr lang="cs-CZ" sz="1400" dirty="0">
                <a:solidFill>
                  <a:schemeClr val="bg2"/>
                </a:solidFill>
              </a:rPr>
              <a:t> prostřednictvím multimédií (web, filmy) – 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KA6 - Přednášky pro odbornou veřejnost - 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KA7 - Studentský fotoklub zaměřený na vědeckou fotografii - 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KA8 - Tematické odborné kurzy – 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KA9 - Přednášky pro pedagogy – 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KA10 - Vedení SOČ, studentské praxe – 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KA11 - Kroužek molekulární biologie pro SŠ – 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KA12 - Vedení oddílu mladých přírodovědců – B</a:t>
            </a:r>
          </a:p>
          <a:p>
            <a:endParaRPr lang="cs-CZ" sz="1400" dirty="0">
              <a:solidFill>
                <a:schemeClr val="bg2"/>
              </a:solidFill>
            </a:endParaRPr>
          </a:p>
          <a:p>
            <a:r>
              <a:rPr lang="cs-CZ" sz="1400" dirty="0">
                <a:solidFill>
                  <a:schemeClr val="bg2"/>
                </a:solidFill>
              </a:rPr>
              <a:t>Celý projekt se skládá z 12 KA = široký záběr. Důraz na PROPOJENÍ (výstupů) z KA!</a:t>
            </a:r>
          </a:p>
          <a:p>
            <a:endParaRPr lang="cs-CZ" b="1" dirty="0" smtClean="0">
              <a:solidFill>
                <a:schemeClr val="bg2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03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8" y="4652963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660" y="1663700"/>
            <a:ext cx="4485340" cy="297854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0" y="1916832"/>
            <a:ext cx="4248472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KA1 – </a:t>
            </a:r>
            <a:r>
              <a:rPr lang="cs-CZ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Fotovýstavy</a:t>
            </a:r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bg2"/>
                </a:solidFill>
              </a:rPr>
              <a:t>Cíl KA1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Maximalizace popularizačního efektu (jednotná koncepce, koordinace </a:t>
            </a:r>
            <a:r>
              <a:rPr lang="cs-CZ" sz="1400" dirty="0">
                <a:solidFill>
                  <a:schemeClr val="bg2"/>
                </a:solidFill>
              </a:rPr>
              <a:t>témat, </a:t>
            </a:r>
            <a:r>
              <a:rPr lang="cs-CZ" sz="1400" dirty="0" smtClean="0">
                <a:solidFill>
                  <a:schemeClr val="bg2"/>
                </a:solidFill>
              </a:rPr>
              <a:t>kvalita </a:t>
            </a:r>
            <a:r>
              <a:rPr lang="cs-CZ" sz="1400" dirty="0">
                <a:solidFill>
                  <a:schemeClr val="bg2"/>
                </a:solidFill>
              </a:rPr>
              <a:t>vystavených fotografií a </a:t>
            </a:r>
            <a:r>
              <a:rPr lang="cs-CZ" sz="1400" dirty="0" smtClean="0">
                <a:solidFill>
                  <a:schemeClr val="bg2"/>
                </a:solidFill>
              </a:rPr>
              <a:t>způsobu instalace, kurátor výstav).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400" dirty="0">
              <a:solidFill>
                <a:schemeClr val="bg2"/>
              </a:solidFill>
            </a:endParaRPr>
          </a:p>
          <a:p>
            <a:r>
              <a:rPr lang="cs-CZ" b="1" dirty="0">
                <a:solidFill>
                  <a:schemeClr val="bg2"/>
                </a:solidFill>
              </a:rPr>
              <a:t>Výstupy KA1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V</a:t>
            </a:r>
            <a:r>
              <a:rPr lang="cs-CZ" sz="1400" dirty="0" smtClean="0">
                <a:solidFill>
                  <a:schemeClr val="bg2"/>
                </a:solidFill>
              </a:rPr>
              <a:t>ýstavy </a:t>
            </a:r>
            <a:r>
              <a:rPr lang="cs-CZ" sz="1400" dirty="0">
                <a:solidFill>
                  <a:schemeClr val="bg2"/>
                </a:solidFill>
              </a:rPr>
              <a:t>s vysokou odbornou i prezentační </a:t>
            </a:r>
            <a:r>
              <a:rPr lang="cs-CZ" sz="1400" dirty="0" smtClean="0">
                <a:solidFill>
                  <a:schemeClr val="bg2"/>
                </a:solidFill>
              </a:rPr>
              <a:t>úrovní (Galerie V Síti) – 4x ročně</a:t>
            </a:r>
            <a:endParaRPr lang="cs-CZ" sz="14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P</a:t>
            </a:r>
            <a:r>
              <a:rPr lang="cs-CZ" sz="1400" dirty="0" smtClean="0">
                <a:solidFill>
                  <a:schemeClr val="bg2"/>
                </a:solidFill>
              </a:rPr>
              <a:t>odpořené </a:t>
            </a:r>
            <a:r>
              <a:rPr lang="cs-CZ" sz="1400" dirty="0">
                <a:solidFill>
                  <a:schemeClr val="bg2"/>
                </a:solidFill>
              </a:rPr>
              <a:t>osoby (autoři fotografií</a:t>
            </a:r>
            <a:r>
              <a:rPr lang="cs-CZ" sz="1400" dirty="0" smtClean="0">
                <a:solidFill>
                  <a:schemeClr val="bg2"/>
                </a:solidFill>
              </a:rPr>
              <a:t>) - 8</a:t>
            </a:r>
            <a:endParaRPr lang="cs-CZ" sz="14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Oslovení návštěvníci (kterým </a:t>
            </a:r>
            <a:r>
              <a:rPr lang="cs-CZ" sz="1400" dirty="0">
                <a:solidFill>
                  <a:schemeClr val="bg2"/>
                </a:solidFill>
              </a:rPr>
              <a:t>se pomocí fotografií přiblíží konkrétní vědecké </a:t>
            </a:r>
            <a:r>
              <a:rPr lang="cs-CZ" sz="1400" dirty="0" smtClean="0">
                <a:solidFill>
                  <a:schemeClr val="bg2"/>
                </a:solidFill>
              </a:rPr>
              <a:t>obory)</a:t>
            </a:r>
            <a:endParaRPr lang="cs-CZ" sz="14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4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b="1" dirty="0" smtClean="0">
              <a:solidFill>
                <a:schemeClr val="bg2"/>
              </a:solidFill>
            </a:endParaRPr>
          </a:p>
          <a:p>
            <a:endParaRPr lang="cs-CZ" b="1" dirty="0" smtClean="0">
              <a:solidFill>
                <a:schemeClr val="bg2"/>
              </a:solidFill>
            </a:endParaRP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2600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8" y="4652963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915" y="1663700"/>
            <a:ext cx="5522085" cy="414156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903" y="4082643"/>
            <a:ext cx="2168233" cy="17275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135" y="4072972"/>
            <a:ext cx="2231865" cy="1737196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54387" y="1844824"/>
            <a:ext cx="34483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KA2 - Vzdělávací veletrhy </a:t>
            </a:r>
            <a:r>
              <a:rPr lang="cs-CZ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Gaudeamus</a:t>
            </a:r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(Praha, Brno) – 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chemeClr val="bg2"/>
                </a:solidFill>
              </a:rPr>
              <a:t>Cíl </a:t>
            </a:r>
            <a:r>
              <a:rPr lang="cs-CZ" b="1" dirty="0" smtClean="0">
                <a:solidFill>
                  <a:schemeClr val="bg2"/>
                </a:solidFill>
              </a:rPr>
              <a:t>KA2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Informování studentů </a:t>
            </a:r>
            <a:r>
              <a:rPr lang="cs-CZ" sz="1400" dirty="0">
                <a:solidFill>
                  <a:schemeClr val="bg2"/>
                </a:solidFill>
              </a:rPr>
              <a:t>a </a:t>
            </a:r>
            <a:r>
              <a:rPr lang="cs-CZ" sz="1400" dirty="0" smtClean="0">
                <a:solidFill>
                  <a:schemeClr val="bg2"/>
                </a:solidFill>
              </a:rPr>
              <a:t>pedagogů o </a:t>
            </a:r>
            <a:r>
              <a:rPr lang="cs-CZ" sz="1400" dirty="0">
                <a:solidFill>
                  <a:schemeClr val="bg2"/>
                </a:solidFill>
              </a:rPr>
              <a:t>dalším uplatnění po skončení studia a o možnostech laboratorních praxí a vedení závěrečných prací během </a:t>
            </a:r>
            <a:r>
              <a:rPr lang="cs-CZ" sz="1400" dirty="0" smtClean="0">
                <a:solidFill>
                  <a:schemeClr val="bg2"/>
                </a:solidFill>
              </a:rPr>
              <a:t>studia na prestižním pracovišti.</a:t>
            </a:r>
            <a:r>
              <a:rPr lang="cs-CZ" sz="1400" dirty="0">
                <a:solidFill>
                  <a:schemeClr val="bg2"/>
                </a:solidFill>
              </a:rPr>
              <a:t/>
            </a:r>
            <a:br>
              <a:rPr lang="cs-CZ" sz="1400" dirty="0">
                <a:solidFill>
                  <a:schemeClr val="bg2"/>
                </a:solidFill>
              </a:rPr>
            </a:br>
            <a:endParaRPr lang="cs-CZ" sz="800" dirty="0">
              <a:solidFill>
                <a:schemeClr val="bg2"/>
              </a:solidFill>
            </a:endParaRPr>
          </a:p>
          <a:p>
            <a:r>
              <a:rPr lang="cs-CZ" b="1" dirty="0">
                <a:solidFill>
                  <a:schemeClr val="bg2"/>
                </a:solidFill>
              </a:rPr>
              <a:t>Výstupy </a:t>
            </a:r>
            <a:r>
              <a:rPr lang="cs-CZ" b="1" dirty="0" smtClean="0">
                <a:solidFill>
                  <a:schemeClr val="bg2"/>
                </a:solidFill>
              </a:rPr>
              <a:t>KA2</a:t>
            </a:r>
            <a:endParaRPr lang="cs-CZ" b="1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Studenti zajímající se </a:t>
            </a:r>
            <a:r>
              <a:rPr lang="cs-CZ" sz="1400" dirty="0">
                <a:solidFill>
                  <a:schemeClr val="bg2"/>
                </a:solidFill>
              </a:rPr>
              <a:t>o studium </a:t>
            </a:r>
            <a:r>
              <a:rPr lang="cs-CZ" sz="1400" dirty="0" smtClean="0">
                <a:solidFill>
                  <a:schemeClr val="bg2"/>
                </a:solidFill>
              </a:rPr>
              <a:t>biologie, kteří  </a:t>
            </a:r>
            <a:r>
              <a:rPr lang="cs-CZ" sz="1400" dirty="0">
                <a:solidFill>
                  <a:schemeClr val="bg2"/>
                </a:solidFill>
              </a:rPr>
              <a:t>získají nové informace z konkrétních </a:t>
            </a:r>
            <a:r>
              <a:rPr lang="cs-CZ" sz="1400" dirty="0" smtClean="0">
                <a:solidFill>
                  <a:schemeClr val="bg2"/>
                </a:solidFill>
              </a:rPr>
              <a:t>oborů (1000)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Informovaní pedagogové (budou </a:t>
            </a:r>
            <a:r>
              <a:rPr lang="cs-CZ" sz="1400" dirty="0">
                <a:solidFill>
                  <a:schemeClr val="bg2"/>
                </a:solidFill>
              </a:rPr>
              <a:t>dále s cílovou skupinou </a:t>
            </a:r>
            <a:r>
              <a:rPr lang="cs-CZ" sz="1400" dirty="0" smtClean="0">
                <a:solidFill>
                  <a:schemeClr val="bg2"/>
                </a:solidFill>
              </a:rPr>
              <a:t>pracovat  - 60)</a:t>
            </a:r>
            <a:endParaRPr lang="cs-CZ" sz="1400" dirty="0">
              <a:solidFill>
                <a:schemeClr val="bg2"/>
              </a:solidFill>
            </a:endParaRPr>
          </a:p>
          <a:p>
            <a:endParaRPr lang="cs-CZ" sz="14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16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8" y="4652963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664511"/>
            <a:ext cx="4572000" cy="3051229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0" y="1916832"/>
            <a:ext cx="38884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KA3a </a:t>
            </a:r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Dny otevřených dveří 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A</a:t>
            </a: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chemeClr val="bg2"/>
                </a:solidFill>
              </a:rPr>
              <a:t>Cíl </a:t>
            </a:r>
            <a:r>
              <a:rPr lang="cs-CZ" b="1" dirty="0" smtClean="0">
                <a:solidFill>
                  <a:schemeClr val="bg2"/>
                </a:solidFill>
              </a:rPr>
              <a:t>KA3a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Atraktivní </a:t>
            </a:r>
            <a:r>
              <a:rPr lang="cs-CZ" sz="1400" dirty="0">
                <a:solidFill>
                  <a:schemeClr val="bg2"/>
                </a:solidFill>
              </a:rPr>
              <a:t>formou </a:t>
            </a:r>
            <a:r>
              <a:rPr lang="cs-CZ" sz="1400" dirty="0" smtClean="0">
                <a:solidFill>
                  <a:schemeClr val="bg2"/>
                </a:solidFill>
              </a:rPr>
              <a:t>umožnit cílové skupině nahlédnout „pod pokličku“ </a:t>
            </a:r>
            <a:r>
              <a:rPr lang="cs-CZ" sz="1400" dirty="0">
                <a:solidFill>
                  <a:schemeClr val="bg2"/>
                </a:solidFill>
              </a:rPr>
              <a:t>výzkumu konkrétních oborů, </a:t>
            </a:r>
            <a:r>
              <a:rPr lang="cs-CZ" sz="1400" dirty="0" smtClean="0">
                <a:solidFill>
                  <a:schemeClr val="bg2"/>
                </a:solidFill>
              </a:rPr>
              <a:t>poznat </a:t>
            </a:r>
            <a:r>
              <a:rPr lang="cs-CZ" sz="1400" dirty="0">
                <a:solidFill>
                  <a:schemeClr val="bg2"/>
                </a:solidFill>
              </a:rPr>
              <a:t>prostředí </a:t>
            </a:r>
            <a:r>
              <a:rPr lang="cs-CZ" sz="1400" dirty="0" smtClean="0">
                <a:solidFill>
                  <a:schemeClr val="bg2"/>
                </a:solidFill>
              </a:rPr>
              <a:t>laboratoří.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Doplnit </a:t>
            </a:r>
            <a:r>
              <a:rPr lang="cs-CZ" sz="1400" dirty="0">
                <a:solidFill>
                  <a:schemeClr val="bg2"/>
                </a:solidFill>
              </a:rPr>
              <a:t>teoretické vědomosti žáků získané studiem na SŠ a zejména jim umožnit zjistit vážnost svého zájmu o </a:t>
            </a:r>
            <a:r>
              <a:rPr lang="cs-CZ" sz="1400" dirty="0" smtClean="0">
                <a:solidFill>
                  <a:schemeClr val="bg2"/>
                </a:solidFill>
              </a:rPr>
              <a:t>biologii.</a:t>
            </a:r>
            <a:endParaRPr lang="cs-CZ" sz="1400" dirty="0">
              <a:solidFill>
                <a:schemeClr val="bg2"/>
              </a:solidFill>
            </a:endParaRPr>
          </a:p>
          <a:p>
            <a:endParaRPr lang="cs-CZ" sz="800" dirty="0">
              <a:solidFill>
                <a:schemeClr val="bg2"/>
              </a:solidFill>
            </a:endParaRPr>
          </a:p>
          <a:p>
            <a:r>
              <a:rPr lang="cs-CZ" b="1" dirty="0">
                <a:solidFill>
                  <a:schemeClr val="bg2"/>
                </a:solidFill>
              </a:rPr>
              <a:t>Výstupy KA3a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Skupina SŠ, </a:t>
            </a:r>
            <a:r>
              <a:rPr lang="cs-CZ" sz="1400" dirty="0">
                <a:solidFill>
                  <a:schemeClr val="bg2"/>
                </a:solidFill>
              </a:rPr>
              <a:t>kteří budou seznámeni s praktickou stránkou vědecké práce a kteří získají nové informace z konkrétních </a:t>
            </a:r>
            <a:r>
              <a:rPr lang="cs-CZ" sz="1400" dirty="0" smtClean="0">
                <a:solidFill>
                  <a:schemeClr val="bg2"/>
                </a:solidFill>
              </a:rPr>
              <a:t>biologických oborů + pedagogové </a:t>
            </a:r>
            <a:endParaRPr lang="cs-CZ" sz="14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447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8" y="4652963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2053" y="1663700"/>
            <a:ext cx="4091947" cy="306896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04130" y="1916832"/>
            <a:ext cx="43923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KA3b - Dny </a:t>
            </a:r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otevřených laboratoří – 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chemeClr val="bg2"/>
                </a:solidFill>
              </a:rPr>
              <a:t>Cíl </a:t>
            </a:r>
            <a:r>
              <a:rPr lang="cs-CZ" b="1" dirty="0" smtClean="0">
                <a:solidFill>
                  <a:schemeClr val="bg2"/>
                </a:solidFill>
              </a:rPr>
              <a:t>KA3b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Umožnit </a:t>
            </a:r>
            <a:r>
              <a:rPr lang="cs-CZ" sz="1400" dirty="0">
                <a:solidFill>
                  <a:schemeClr val="bg2"/>
                </a:solidFill>
              </a:rPr>
              <a:t>cílové skupině </a:t>
            </a:r>
            <a:r>
              <a:rPr lang="cs-CZ" sz="1400" dirty="0" smtClean="0">
                <a:solidFill>
                  <a:schemeClr val="bg2"/>
                </a:solidFill>
              </a:rPr>
              <a:t>poznat </a:t>
            </a:r>
            <a:r>
              <a:rPr lang="cs-CZ" sz="1400" dirty="0">
                <a:solidFill>
                  <a:schemeClr val="bg2"/>
                </a:solidFill>
              </a:rPr>
              <a:t>prostředí laboratoří </a:t>
            </a:r>
            <a:r>
              <a:rPr lang="cs-CZ" sz="1400" dirty="0" smtClean="0">
                <a:solidFill>
                  <a:schemeClr val="bg2"/>
                </a:solidFill>
              </a:rPr>
              <a:t>a vyzkoušet si aktivně některé metody.</a:t>
            </a:r>
            <a:endParaRPr lang="cs-CZ" sz="14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Doplnit teoretické vědomosti </a:t>
            </a:r>
            <a:r>
              <a:rPr lang="cs-CZ" sz="1400" dirty="0" smtClean="0">
                <a:solidFill>
                  <a:schemeClr val="bg2"/>
                </a:solidFill>
              </a:rPr>
              <a:t>cílové skupiny, získané </a:t>
            </a:r>
            <a:r>
              <a:rPr lang="cs-CZ" sz="1400" dirty="0">
                <a:solidFill>
                  <a:schemeClr val="bg2"/>
                </a:solidFill>
              </a:rPr>
              <a:t>studiem na </a:t>
            </a:r>
            <a:r>
              <a:rPr lang="cs-CZ" sz="1400" dirty="0" smtClean="0">
                <a:solidFill>
                  <a:schemeClr val="bg2"/>
                </a:solidFill>
              </a:rPr>
              <a:t>SŠ, </a:t>
            </a:r>
            <a:r>
              <a:rPr lang="cs-CZ" sz="1400" dirty="0">
                <a:solidFill>
                  <a:schemeClr val="bg2"/>
                </a:solidFill>
              </a:rPr>
              <a:t>a zejména </a:t>
            </a:r>
            <a:r>
              <a:rPr lang="cs-CZ" sz="1400" dirty="0" smtClean="0">
                <a:solidFill>
                  <a:schemeClr val="bg2"/>
                </a:solidFill>
              </a:rPr>
              <a:t>studentům umožnit </a:t>
            </a:r>
            <a:r>
              <a:rPr lang="cs-CZ" sz="1400" dirty="0">
                <a:solidFill>
                  <a:schemeClr val="bg2"/>
                </a:solidFill>
              </a:rPr>
              <a:t>zjistit vážnost </a:t>
            </a:r>
            <a:r>
              <a:rPr lang="cs-CZ" sz="1400" dirty="0" smtClean="0">
                <a:solidFill>
                  <a:schemeClr val="bg2"/>
                </a:solidFill>
              </a:rPr>
              <a:t>jejich zájmu </a:t>
            </a:r>
            <a:r>
              <a:rPr lang="cs-CZ" sz="1400" dirty="0">
                <a:solidFill>
                  <a:schemeClr val="bg2"/>
                </a:solidFill>
              </a:rPr>
              <a:t>o </a:t>
            </a:r>
            <a:r>
              <a:rPr lang="cs-CZ" sz="1400" dirty="0" smtClean="0">
                <a:solidFill>
                  <a:schemeClr val="bg2"/>
                </a:solidFill>
              </a:rPr>
              <a:t>biologii</a:t>
            </a:r>
            <a:r>
              <a:rPr lang="cs-CZ" sz="1400" dirty="0">
                <a:solidFill>
                  <a:schemeClr val="bg2"/>
                </a:solidFill>
              </a:rPr>
              <a:t>, popř. </a:t>
            </a:r>
            <a:r>
              <a:rPr lang="cs-CZ" sz="1400" dirty="0" smtClean="0">
                <a:solidFill>
                  <a:schemeClr val="bg2"/>
                </a:solidFill>
              </a:rPr>
              <a:t>rozmyslet si, </a:t>
            </a:r>
            <a:r>
              <a:rPr lang="cs-CZ" sz="1400" dirty="0">
                <a:solidFill>
                  <a:schemeClr val="bg2"/>
                </a:solidFill>
              </a:rPr>
              <a:t>kterým konkrétním směrem by se mohl tento zájem dále </a:t>
            </a:r>
            <a:r>
              <a:rPr lang="cs-CZ" sz="1400" dirty="0" smtClean="0">
                <a:solidFill>
                  <a:schemeClr val="bg2"/>
                </a:solidFill>
              </a:rPr>
              <a:t>ubírat.</a:t>
            </a:r>
            <a:endParaRPr lang="cs-CZ" sz="1400" dirty="0">
              <a:solidFill>
                <a:schemeClr val="bg2"/>
              </a:solidFill>
            </a:endParaRPr>
          </a:p>
          <a:p>
            <a:endParaRPr lang="cs-CZ" sz="800" dirty="0">
              <a:solidFill>
                <a:schemeClr val="bg2"/>
              </a:solidFill>
            </a:endParaRPr>
          </a:p>
          <a:p>
            <a:r>
              <a:rPr lang="cs-CZ" b="1" dirty="0">
                <a:solidFill>
                  <a:schemeClr val="bg2"/>
                </a:solidFill>
              </a:rPr>
              <a:t>Výstupy KA3b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Skupina </a:t>
            </a:r>
            <a:r>
              <a:rPr lang="cs-CZ" sz="1400" dirty="0">
                <a:solidFill>
                  <a:schemeClr val="bg2"/>
                </a:solidFill>
              </a:rPr>
              <a:t>SŠ, kteří budou seznámeni s praktickou stránkou vědecké práce a kteří získají nové informace z konkrétních biologických </a:t>
            </a:r>
            <a:r>
              <a:rPr lang="cs-CZ" sz="1400" dirty="0" smtClean="0">
                <a:solidFill>
                  <a:schemeClr val="bg2"/>
                </a:solidFill>
              </a:rPr>
              <a:t>oborů a s </a:t>
            </a:r>
            <a:r>
              <a:rPr lang="cs-CZ" sz="1400" dirty="0">
                <a:solidFill>
                  <a:schemeClr val="bg2"/>
                </a:solidFill>
              </a:rPr>
              <a:t>nimiž bude navázán užší a cílený kontakt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621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8" y="4652963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173" y="1649612"/>
            <a:ext cx="4273721" cy="257147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916832"/>
            <a:ext cx="403244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KA4 - Přednášky pro studenty – 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chemeClr val="bg2"/>
                </a:solidFill>
              </a:rPr>
              <a:t>Cíl </a:t>
            </a:r>
            <a:r>
              <a:rPr lang="cs-CZ" b="1" dirty="0" smtClean="0">
                <a:solidFill>
                  <a:schemeClr val="bg2"/>
                </a:solidFill>
              </a:rPr>
              <a:t>KA4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Vzbudit zájem o biologii u SŠ prostřednictvím atraktivních témat a populárně naučné formy (doplněno promítáním </a:t>
            </a:r>
            <a:r>
              <a:rPr lang="cs-CZ" sz="1400" dirty="0">
                <a:solidFill>
                  <a:schemeClr val="bg2"/>
                </a:solidFill>
              </a:rPr>
              <a:t>populárně naučného filmu, </a:t>
            </a:r>
            <a:r>
              <a:rPr lang="cs-CZ" sz="1400" dirty="0" smtClean="0">
                <a:solidFill>
                  <a:schemeClr val="bg2"/>
                </a:solidFill>
              </a:rPr>
              <a:t>vědomostními </a:t>
            </a:r>
            <a:r>
              <a:rPr lang="cs-CZ" sz="1400" dirty="0">
                <a:solidFill>
                  <a:schemeClr val="bg2"/>
                </a:solidFill>
              </a:rPr>
              <a:t>kvízy o drobné </a:t>
            </a:r>
            <a:r>
              <a:rPr lang="cs-CZ" sz="1400" dirty="0" smtClean="0">
                <a:solidFill>
                  <a:schemeClr val="bg2"/>
                </a:solidFill>
              </a:rPr>
              <a:t>ceny, putovními výstavami fotografií).</a:t>
            </a:r>
            <a:endParaRPr lang="cs-CZ" sz="1400" b="1" dirty="0">
              <a:solidFill>
                <a:schemeClr val="bg2"/>
              </a:solidFill>
            </a:endParaRPr>
          </a:p>
          <a:p>
            <a:endParaRPr lang="cs-CZ" dirty="0">
              <a:solidFill>
                <a:schemeClr val="bg2"/>
              </a:solidFill>
            </a:endParaRPr>
          </a:p>
          <a:p>
            <a:r>
              <a:rPr lang="cs-CZ" b="1" dirty="0">
                <a:solidFill>
                  <a:schemeClr val="bg2"/>
                </a:solidFill>
              </a:rPr>
              <a:t>Výstupy </a:t>
            </a:r>
            <a:r>
              <a:rPr lang="cs-CZ" b="1" dirty="0" smtClean="0">
                <a:solidFill>
                  <a:schemeClr val="bg2"/>
                </a:solidFill>
              </a:rPr>
              <a:t>KA4</a:t>
            </a:r>
            <a:endParaRPr lang="cs-CZ" b="1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SŠ u nichž byl vzbuzen či podchycen nájem o biologické obory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Navázání kontaktu s pedagogy, kteří budou tento zájem dále rozvíjet + inspirace pro populárnější pojetí výuky na SŠ</a:t>
            </a:r>
            <a:endParaRPr lang="cs-CZ" sz="1400" dirty="0">
              <a:solidFill>
                <a:schemeClr val="bg2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456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8" y="4652963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663700"/>
            <a:ext cx="3059832" cy="4132547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1918154"/>
            <a:ext cx="561662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KA5a </a:t>
            </a:r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Popularizace </a:t>
            </a:r>
            <a:r>
              <a:rPr lang="cs-CZ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VaV</a:t>
            </a:r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prostřednictvím multimédií (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web) </a:t>
            </a:r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chemeClr val="bg2"/>
                </a:solidFill>
              </a:rPr>
              <a:t>Cíl </a:t>
            </a:r>
            <a:r>
              <a:rPr lang="cs-CZ" b="1" dirty="0" smtClean="0">
                <a:solidFill>
                  <a:schemeClr val="bg2"/>
                </a:solidFill>
              </a:rPr>
              <a:t>KA5a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Nové </a:t>
            </a:r>
            <a:r>
              <a:rPr lang="cs-CZ" sz="1400" dirty="0">
                <a:solidFill>
                  <a:schemeClr val="bg2"/>
                </a:solidFill>
              </a:rPr>
              <a:t>webové stránky </a:t>
            </a:r>
            <a:r>
              <a:rPr lang="cs-CZ" sz="1400" dirty="0" smtClean="0">
                <a:solidFill>
                  <a:schemeClr val="bg2"/>
                </a:solidFill>
              </a:rPr>
              <a:t>graficky </a:t>
            </a:r>
            <a:r>
              <a:rPr lang="cs-CZ" sz="1400" dirty="0">
                <a:solidFill>
                  <a:schemeClr val="bg2"/>
                </a:solidFill>
              </a:rPr>
              <a:t>atraktivní a interaktivní, tak, aby zaujaly cílovou skupinu (především SŠ a VŠ studenty, pedagogy biologických oborů, </a:t>
            </a:r>
            <a:r>
              <a:rPr lang="cs-CZ" sz="1400" dirty="0" err="1">
                <a:solidFill>
                  <a:schemeClr val="bg2"/>
                </a:solidFill>
              </a:rPr>
              <a:t>VaV</a:t>
            </a:r>
            <a:r>
              <a:rPr lang="cs-CZ" sz="1400" dirty="0">
                <a:solidFill>
                  <a:schemeClr val="bg2"/>
                </a:solidFill>
              </a:rPr>
              <a:t> pracovníky, veřejnost se zájmem o vědu</a:t>
            </a:r>
            <a:r>
              <a:rPr lang="cs-CZ" sz="1400" dirty="0" smtClean="0">
                <a:solidFill>
                  <a:schemeClr val="bg2"/>
                </a:solidFill>
              </a:rPr>
              <a:t>). Odlehčený způsob přiblížení vědy veřejnosti.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O</a:t>
            </a:r>
            <a:r>
              <a:rPr lang="cs-CZ" sz="1400" dirty="0" smtClean="0">
                <a:solidFill>
                  <a:schemeClr val="bg2"/>
                </a:solidFill>
              </a:rPr>
              <a:t>bsah „</a:t>
            </a:r>
            <a:r>
              <a:rPr lang="cs-CZ" sz="1400" dirty="0">
                <a:solidFill>
                  <a:schemeClr val="bg2"/>
                </a:solidFill>
              </a:rPr>
              <a:t>na míru“ přizpůsobený potřebám jednotlivých uživatelů</a:t>
            </a:r>
            <a:r>
              <a:rPr lang="cs-CZ" sz="14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Platforma pro prezentaci jednotlivých aktivit projektu.</a:t>
            </a:r>
            <a:endParaRPr lang="cs-CZ" sz="1400" dirty="0">
              <a:solidFill>
                <a:schemeClr val="bg2"/>
              </a:solidFill>
            </a:endParaRPr>
          </a:p>
          <a:p>
            <a:endParaRPr lang="cs-CZ" sz="800" dirty="0">
              <a:solidFill>
                <a:schemeClr val="bg2"/>
              </a:solidFill>
            </a:endParaRPr>
          </a:p>
          <a:p>
            <a:r>
              <a:rPr lang="cs-CZ" b="1" dirty="0">
                <a:solidFill>
                  <a:schemeClr val="bg2"/>
                </a:solidFill>
              </a:rPr>
              <a:t>Výstupy KA5a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2 </a:t>
            </a:r>
            <a:r>
              <a:rPr lang="cs-CZ" sz="1400" dirty="0">
                <a:solidFill>
                  <a:schemeClr val="bg2"/>
                </a:solidFill>
              </a:rPr>
              <a:t>interaktivní weby </a:t>
            </a:r>
            <a:r>
              <a:rPr lang="cs-CZ" sz="1400" dirty="0" smtClean="0">
                <a:solidFill>
                  <a:schemeClr val="bg2"/>
                </a:solidFill>
              </a:rPr>
              <a:t>(BC, MBÚ)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Zájemci o </a:t>
            </a:r>
            <a:r>
              <a:rPr lang="cs-CZ" sz="1400" dirty="0" smtClean="0">
                <a:solidFill>
                  <a:schemeClr val="bg2"/>
                </a:solidFill>
              </a:rPr>
              <a:t>vědu (návštěvníci stránek)</a:t>
            </a:r>
            <a:endParaRPr lang="cs-CZ" sz="1400" dirty="0">
              <a:solidFill>
                <a:schemeClr val="bg2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7680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8" y="4652963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8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0702" y="1663699"/>
            <a:ext cx="2413298" cy="206370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0702" y="3713565"/>
            <a:ext cx="2401912" cy="205663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5" y="1663700"/>
            <a:ext cx="2096902" cy="206843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" y="3711870"/>
            <a:ext cx="2090128" cy="209339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260925" y="1844824"/>
            <a:ext cx="43204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KA5b </a:t>
            </a:r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Popularizace </a:t>
            </a:r>
            <a:r>
              <a:rPr lang="cs-CZ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VaV</a:t>
            </a:r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prostřednictvím multimédií 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(filmy</a:t>
            </a:r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– 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chemeClr val="bg2"/>
                </a:solidFill>
              </a:rPr>
              <a:t>Cíl </a:t>
            </a:r>
            <a:r>
              <a:rPr lang="cs-CZ" b="1" dirty="0" smtClean="0">
                <a:solidFill>
                  <a:schemeClr val="bg2"/>
                </a:solidFill>
              </a:rPr>
              <a:t>KA5b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12 krátkých odborných tematicky zaměřených filmů, zpracovaných zajímavou formou, přístupnou studentům středních a vysokých škol a veřejnosti. </a:t>
            </a:r>
            <a:endParaRPr lang="cs-CZ" sz="1400" dirty="0" smtClean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Natočené </a:t>
            </a:r>
            <a:r>
              <a:rPr lang="cs-CZ" sz="1400" dirty="0">
                <a:solidFill>
                  <a:schemeClr val="bg2"/>
                </a:solidFill>
              </a:rPr>
              <a:t>filmy ke shlédnutí na </a:t>
            </a:r>
            <a:r>
              <a:rPr lang="cs-CZ" sz="1400" dirty="0" err="1" smtClean="0">
                <a:solidFill>
                  <a:schemeClr val="bg2"/>
                </a:solidFill>
                <a:hlinkClick r:id="rId10" tooltip="youtube"/>
              </a:rPr>
              <a:t>YouTube</a:t>
            </a:r>
            <a:r>
              <a:rPr lang="cs-CZ" sz="1400" dirty="0" smtClean="0">
                <a:solidFill>
                  <a:schemeClr val="bg2"/>
                </a:solidFill>
              </a:rPr>
              <a:t> (komunikujeme také </a:t>
            </a:r>
            <a:r>
              <a:rPr lang="cs-CZ" sz="1400" dirty="0">
                <a:solidFill>
                  <a:schemeClr val="bg2"/>
                </a:solidFill>
              </a:rPr>
              <a:t>na </a:t>
            </a:r>
            <a:r>
              <a:rPr lang="cs-CZ" sz="1400" dirty="0" err="1">
                <a:solidFill>
                  <a:schemeClr val="bg2"/>
                </a:solidFill>
                <a:hlinkClick r:id="rId11" tooltip="FB"/>
              </a:rPr>
              <a:t>Facebooku</a:t>
            </a:r>
            <a:r>
              <a:rPr lang="cs-CZ" sz="1400" dirty="0">
                <a:solidFill>
                  <a:schemeClr val="bg2"/>
                </a:solidFill>
                <a:hlinkClick r:id="rId11" tooltip="FB"/>
              </a:rPr>
              <a:t> </a:t>
            </a:r>
            <a:r>
              <a:rPr lang="cs-CZ" sz="1400" dirty="0" smtClean="0">
                <a:solidFill>
                  <a:schemeClr val="bg2"/>
                </a:solidFill>
                <a:hlinkClick r:id="rId11" tooltip="FB"/>
              </a:rPr>
              <a:t>BC</a:t>
            </a:r>
            <a:r>
              <a:rPr lang="cs-CZ" sz="1400" dirty="0" smtClean="0">
                <a:solidFill>
                  <a:schemeClr val="bg2"/>
                </a:solidFill>
              </a:rPr>
              <a:t>).</a:t>
            </a:r>
            <a:endParaRPr lang="cs-CZ" sz="1400" dirty="0">
              <a:solidFill>
                <a:schemeClr val="bg2"/>
              </a:solidFill>
            </a:endParaRPr>
          </a:p>
          <a:p>
            <a:endParaRPr lang="cs-CZ" sz="800" dirty="0">
              <a:solidFill>
                <a:schemeClr val="bg2"/>
              </a:solidFill>
            </a:endParaRPr>
          </a:p>
          <a:p>
            <a:r>
              <a:rPr lang="cs-CZ" b="1" dirty="0">
                <a:solidFill>
                  <a:schemeClr val="bg2"/>
                </a:solidFill>
              </a:rPr>
              <a:t>Výstupy </a:t>
            </a:r>
            <a:r>
              <a:rPr lang="cs-CZ" b="1" dirty="0" smtClean="0">
                <a:solidFill>
                  <a:schemeClr val="bg2"/>
                </a:solidFill>
              </a:rPr>
              <a:t>KA5b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12 odborných popularizačních </a:t>
            </a:r>
            <a:r>
              <a:rPr lang="cs-CZ" sz="1400" dirty="0" smtClean="0">
                <a:solidFill>
                  <a:schemeClr val="bg2"/>
                </a:solidFill>
              </a:rPr>
              <a:t>filmů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Početná </a:t>
            </a:r>
            <a:r>
              <a:rPr lang="cs-CZ" sz="1400" dirty="0">
                <a:solidFill>
                  <a:schemeClr val="bg2"/>
                </a:solidFill>
              </a:rPr>
              <a:t>oslovená široká cílová skupina (SŠ a VŠ studenti, pedagogové biologických oborů, </a:t>
            </a:r>
            <a:r>
              <a:rPr lang="cs-CZ" sz="1400" dirty="0" err="1">
                <a:solidFill>
                  <a:schemeClr val="bg2"/>
                </a:solidFill>
              </a:rPr>
              <a:t>VaV</a:t>
            </a:r>
            <a:r>
              <a:rPr lang="cs-CZ" sz="1400" dirty="0">
                <a:solidFill>
                  <a:schemeClr val="bg2"/>
                </a:solidFill>
              </a:rPr>
              <a:t> pracovníci, veřejnost se zájmem o vědu)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400" dirty="0">
              <a:solidFill>
                <a:schemeClr val="bg2"/>
              </a:solidFill>
            </a:endParaRP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545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96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8" y="4652963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8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</a:p>
          <a:p>
            <a:endParaRPr lang="cs-CZ" dirty="0"/>
          </a:p>
        </p:txBody>
      </p:sp>
      <p:pic>
        <p:nvPicPr>
          <p:cNvPr id="9" name="Obrázek 8" descr="vedro_ka6_prednaskarimov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1678220"/>
            <a:ext cx="4572000" cy="325427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916832"/>
            <a:ext cx="410445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KA6 - Přednášky pro odbornou veřejnost 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A</a:t>
            </a: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chemeClr val="bg2"/>
                </a:solidFill>
              </a:rPr>
              <a:t>Cíl </a:t>
            </a:r>
            <a:r>
              <a:rPr lang="cs-CZ" b="1" dirty="0" smtClean="0">
                <a:solidFill>
                  <a:schemeClr val="bg2"/>
                </a:solidFill>
              </a:rPr>
              <a:t>KA6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Seznámit cílovou skupinu (vodohospodáři) s aktuálním stavem </a:t>
            </a:r>
            <a:r>
              <a:rPr lang="cs-CZ" sz="1400" dirty="0">
                <a:solidFill>
                  <a:schemeClr val="bg2"/>
                </a:solidFill>
              </a:rPr>
              <a:t>ryb v našich přehradách a </a:t>
            </a:r>
            <a:r>
              <a:rPr lang="cs-CZ" sz="1400" dirty="0" smtClean="0">
                <a:solidFill>
                  <a:schemeClr val="bg2"/>
                </a:solidFill>
              </a:rPr>
              <a:t>cestami </a:t>
            </a:r>
            <a:r>
              <a:rPr lang="cs-CZ" sz="1400" dirty="0">
                <a:solidFill>
                  <a:schemeClr val="bg2"/>
                </a:solidFill>
              </a:rPr>
              <a:t>jejich </a:t>
            </a:r>
            <a:r>
              <a:rPr lang="cs-CZ" sz="1400" dirty="0" smtClean="0">
                <a:solidFill>
                  <a:schemeClr val="bg2"/>
                </a:solidFill>
              </a:rPr>
              <a:t>obhospodařování a možnostmi zlepšení </a:t>
            </a:r>
            <a:r>
              <a:rPr lang="cs-CZ" sz="1400" dirty="0">
                <a:solidFill>
                  <a:schemeClr val="bg2"/>
                </a:solidFill>
              </a:rPr>
              <a:t>kvality povrchových </a:t>
            </a:r>
            <a:r>
              <a:rPr lang="cs-CZ" sz="1400" dirty="0" smtClean="0">
                <a:solidFill>
                  <a:schemeClr val="bg2"/>
                </a:solidFill>
              </a:rPr>
              <a:t>vod.</a:t>
            </a:r>
            <a:endParaRPr lang="cs-CZ" sz="1400" dirty="0">
              <a:solidFill>
                <a:schemeClr val="bg2"/>
              </a:solidFill>
            </a:endParaRPr>
          </a:p>
          <a:p>
            <a:endParaRPr lang="cs-CZ" sz="800" dirty="0">
              <a:solidFill>
                <a:schemeClr val="bg2"/>
              </a:solidFill>
            </a:endParaRPr>
          </a:p>
          <a:p>
            <a:r>
              <a:rPr lang="cs-CZ" b="1" dirty="0">
                <a:solidFill>
                  <a:schemeClr val="bg2"/>
                </a:solidFill>
              </a:rPr>
              <a:t>Výstupy </a:t>
            </a:r>
            <a:r>
              <a:rPr lang="cs-CZ" b="1" dirty="0" smtClean="0">
                <a:solidFill>
                  <a:schemeClr val="bg2"/>
                </a:solidFill>
              </a:rPr>
              <a:t>KA6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Podpořené osoby (60)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Vznik </a:t>
            </a:r>
            <a:r>
              <a:rPr lang="cs-CZ" sz="1400" dirty="0">
                <a:solidFill>
                  <a:schemeClr val="bg2"/>
                </a:solidFill>
              </a:rPr>
              <a:t>přímé cesty </a:t>
            </a:r>
            <a:r>
              <a:rPr lang="cs-CZ" sz="1400" dirty="0" smtClean="0">
                <a:solidFill>
                  <a:schemeClr val="bg2"/>
                </a:solidFill>
              </a:rPr>
              <a:t>aktuálních vědeckých informací </a:t>
            </a:r>
            <a:r>
              <a:rPr lang="cs-CZ" sz="1400" dirty="0">
                <a:solidFill>
                  <a:schemeClr val="bg2"/>
                </a:solidFill>
              </a:rPr>
              <a:t>k lidem, kteří je používají při správě a managementu státního či obecního majetku, jejich zasazení do hlubších souvislostí, a tím i jejich lepší </a:t>
            </a:r>
            <a:r>
              <a:rPr lang="cs-CZ" sz="1400" dirty="0" smtClean="0">
                <a:solidFill>
                  <a:schemeClr val="bg2"/>
                </a:solidFill>
              </a:rPr>
              <a:t>pochopení</a:t>
            </a:r>
            <a:r>
              <a:rPr lang="cs-CZ" sz="1400" dirty="0">
                <a:solidFill>
                  <a:schemeClr val="bg2"/>
                </a:solidFill>
              </a:rPr>
              <a:t> </a:t>
            </a:r>
            <a:r>
              <a:rPr lang="cs-CZ" sz="1400" dirty="0" smtClean="0">
                <a:solidFill>
                  <a:schemeClr val="bg2"/>
                </a:solidFill>
              </a:rPr>
              <a:t>a využití v praxi</a:t>
            </a:r>
            <a:endParaRPr lang="cs-CZ" sz="14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400" dirty="0">
              <a:solidFill>
                <a:schemeClr val="bg2"/>
              </a:solidFill>
            </a:endParaRP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483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8" y="4652963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873" y="1663700"/>
            <a:ext cx="2700127" cy="414156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0" y="1916832"/>
            <a:ext cx="583264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KA7 - Studentský fotoklub zaměřený </a:t>
            </a:r>
            <a:endParaRPr lang="cs-CZ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vědeckou fotografii 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B</a:t>
            </a: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chemeClr val="bg2"/>
                </a:solidFill>
              </a:rPr>
              <a:t>Cíl </a:t>
            </a:r>
            <a:r>
              <a:rPr lang="cs-CZ" b="1" dirty="0" smtClean="0">
                <a:solidFill>
                  <a:schemeClr val="bg2"/>
                </a:solidFill>
              </a:rPr>
              <a:t>KA7</a:t>
            </a:r>
            <a:endParaRPr lang="cs-CZ" b="1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Naučit studenty zpracovat vědecké fotografie do </a:t>
            </a:r>
            <a:r>
              <a:rPr lang="cs-CZ" sz="1400" dirty="0">
                <a:solidFill>
                  <a:schemeClr val="bg2"/>
                </a:solidFill>
              </a:rPr>
              <a:t>podoby vhodné k publikaci.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Teoretická a praktická část (vyzkoušení dostupných technik), 2denní workshop (práce </a:t>
            </a:r>
            <a:r>
              <a:rPr lang="cs-CZ" sz="1400" dirty="0">
                <a:solidFill>
                  <a:schemeClr val="bg2"/>
                </a:solidFill>
              </a:rPr>
              <a:t>s fotoaparátem v </a:t>
            </a:r>
            <a:r>
              <a:rPr lang="cs-CZ" sz="1400" dirty="0" smtClean="0">
                <a:solidFill>
                  <a:schemeClr val="bg2"/>
                </a:solidFill>
              </a:rPr>
              <a:t>terénu). </a:t>
            </a:r>
          </a:p>
          <a:p>
            <a:endParaRPr lang="cs-CZ" sz="1400" dirty="0">
              <a:solidFill>
                <a:schemeClr val="bg2"/>
              </a:solidFill>
            </a:endParaRPr>
          </a:p>
          <a:p>
            <a:r>
              <a:rPr lang="cs-CZ" b="1" dirty="0">
                <a:solidFill>
                  <a:schemeClr val="bg2"/>
                </a:solidFill>
              </a:rPr>
              <a:t>Výstupy </a:t>
            </a:r>
            <a:r>
              <a:rPr lang="cs-CZ" b="1" dirty="0" smtClean="0">
                <a:solidFill>
                  <a:schemeClr val="bg2"/>
                </a:solidFill>
              </a:rPr>
              <a:t>KA7</a:t>
            </a:r>
            <a:endParaRPr lang="cs-CZ" b="1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S</a:t>
            </a:r>
            <a:r>
              <a:rPr lang="cs-CZ" sz="1400" dirty="0" smtClean="0">
                <a:solidFill>
                  <a:schemeClr val="bg2"/>
                </a:solidFill>
              </a:rPr>
              <a:t>kupina studentů, získající </a:t>
            </a:r>
            <a:r>
              <a:rPr lang="cs-CZ" sz="1400" dirty="0">
                <a:solidFill>
                  <a:schemeClr val="bg2"/>
                </a:solidFill>
              </a:rPr>
              <a:t>nadstandardní </a:t>
            </a:r>
            <a:r>
              <a:rPr lang="cs-CZ" sz="1400" dirty="0" smtClean="0">
                <a:solidFill>
                  <a:schemeClr val="bg2"/>
                </a:solidFill>
              </a:rPr>
              <a:t>specializaci v oboru (10)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Zvýšení účinnosti </a:t>
            </a:r>
            <a:r>
              <a:rPr lang="cs-CZ" sz="1400" dirty="0">
                <a:solidFill>
                  <a:schemeClr val="bg2"/>
                </a:solidFill>
              </a:rPr>
              <a:t>popularizace </a:t>
            </a:r>
            <a:r>
              <a:rPr lang="cs-CZ" sz="1400" dirty="0" smtClean="0">
                <a:solidFill>
                  <a:schemeClr val="bg2"/>
                </a:solidFill>
              </a:rPr>
              <a:t>vědy kvalitnější formou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2 </a:t>
            </a:r>
            <a:r>
              <a:rPr lang="cs-CZ" sz="1400" dirty="0">
                <a:solidFill>
                  <a:schemeClr val="bg2"/>
                </a:solidFill>
              </a:rPr>
              <a:t>studentské fotografické </a:t>
            </a:r>
            <a:r>
              <a:rPr lang="cs-CZ" sz="1400" dirty="0" smtClean="0">
                <a:solidFill>
                  <a:schemeClr val="bg2"/>
                </a:solidFill>
              </a:rPr>
              <a:t>výstavy </a:t>
            </a:r>
            <a:r>
              <a:rPr lang="cs-CZ" sz="1400" dirty="0">
                <a:solidFill>
                  <a:schemeClr val="bg2"/>
                </a:solidFill>
              </a:rPr>
              <a:t>ročně </a:t>
            </a:r>
            <a:r>
              <a:rPr lang="cs-CZ" sz="1400" dirty="0" smtClean="0">
                <a:solidFill>
                  <a:schemeClr val="bg2"/>
                </a:solidFill>
              </a:rPr>
              <a:t>(motivace)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D</a:t>
            </a:r>
            <a:r>
              <a:rPr lang="cs-CZ" sz="1400" dirty="0" smtClean="0">
                <a:solidFill>
                  <a:schemeClr val="bg2"/>
                </a:solidFill>
              </a:rPr>
              <a:t>alší popularizace </a:t>
            </a:r>
            <a:r>
              <a:rPr lang="cs-CZ" sz="1400" dirty="0">
                <a:solidFill>
                  <a:schemeClr val="bg2"/>
                </a:solidFill>
              </a:rPr>
              <a:t>vědy prostřednictvím návštěvníků </a:t>
            </a:r>
            <a:r>
              <a:rPr lang="cs-CZ" sz="1400" dirty="0" smtClean="0">
                <a:solidFill>
                  <a:schemeClr val="bg2"/>
                </a:solidFill>
              </a:rPr>
              <a:t>výstavy</a:t>
            </a:r>
            <a:endParaRPr lang="cs-CZ" sz="1400" dirty="0">
              <a:solidFill>
                <a:schemeClr val="bg2"/>
              </a:solidFill>
            </a:endParaRPr>
          </a:p>
          <a:p>
            <a:endParaRPr lang="cs-CZ" dirty="0">
              <a:solidFill>
                <a:schemeClr val="bg2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307" y="1772817"/>
            <a:ext cx="1632181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17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8" y="4652963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pic>
        <p:nvPicPr>
          <p:cNvPr id="9" name="Obrázek 8" descr="PU_59_KA8_R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56698" y="1628800"/>
            <a:ext cx="3187301" cy="4176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2" y="1814442"/>
            <a:ext cx="504056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KA8 - Tematické odborné kurzy – 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chemeClr val="bg2"/>
                </a:solidFill>
              </a:rPr>
              <a:t>Cíl </a:t>
            </a:r>
            <a:r>
              <a:rPr lang="cs-CZ" b="1" dirty="0" smtClean="0">
                <a:solidFill>
                  <a:schemeClr val="bg2"/>
                </a:solidFill>
              </a:rPr>
              <a:t>KA8</a:t>
            </a:r>
            <a:endParaRPr lang="cs-CZ" b="1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Výchova odborníků schopných </a:t>
            </a:r>
            <a:r>
              <a:rPr lang="cs-CZ" sz="1400" dirty="0">
                <a:solidFill>
                  <a:schemeClr val="bg2"/>
                </a:solidFill>
              </a:rPr>
              <a:t>vyvíjet nové biotechnologie, hodnotit jejich rizika a zavádět je do praxe. </a:t>
            </a:r>
            <a:endParaRPr lang="cs-CZ" sz="1400" dirty="0" smtClean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Většina </a:t>
            </a:r>
            <a:r>
              <a:rPr lang="cs-CZ" sz="1400" dirty="0">
                <a:solidFill>
                  <a:schemeClr val="bg2"/>
                </a:solidFill>
              </a:rPr>
              <a:t>těchto metod není součástí středoškolské a často ani ne bakalářské </a:t>
            </a:r>
            <a:r>
              <a:rPr lang="cs-CZ" sz="1400" dirty="0" smtClean="0">
                <a:solidFill>
                  <a:schemeClr val="bg2"/>
                </a:solidFill>
              </a:rPr>
              <a:t>výuky, proto je o nabídku jejich výuky značný zájem.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V</a:t>
            </a:r>
            <a:r>
              <a:rPr lang="cs-CZ" sz="1400" dirty="0" smtClean="0">
                <a:solidFill>
                  <a:schemeClr val="bg2"/>
                </a:solidFill>
              </a:rPr>
              <a:t>elmi </a:t>
            </a:r>
            <a:r>
              <a:rPr lang="cs-CZ" sz="1400" dirty="0">
                <a:solidFill>
                  <a:schemeClr val="bg2"/>
                </a:solidFill>
              </a:rPr>
              <a:t>náročné </a:t>
            </a:r>
            <a:r>
              <a:rPr lang="cs-CZ" sz="1400" dirty="0" smtClean="0">
                <a:solidFill>
                  <a:schemeClr val="bg2"/>
                </a:solidFill>
              </a:rPr>
              <a:t>kurzy vyžadující </a:t>
            </a:r>
            <a:r>
              <a:rPr lang="cs-CZ" sz="1400" dirty="0">
                <a:solidFill>
                  <a:schemeClr val="bg2"/>
                </a:solidFill>
              </a:rPr>
              <a:t>individuální péči </a:t>
            </a:r>
            <a:r>
              <a:rPr lang="cs-CZ" sz="1400" dirty="0" smtClean="0">
                <a:solidFill>
                  <a:schemeClr val="bg2"/>
                </a:solidFill>
              </a:rPr>
              <a:t>lektora.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Využití nejmodernějších a unikátních přístrojů.</a:t>
            </a:r>
          </a:p>
          <a:p>
            <a:endParaRPr lang="cs-CZ" sz="800" dirty="0" smtClean="0">
              <a:solidFill>
                <a:schemeClr val="bg2"/>
              </a:solidFill>
            </a:endParaRPr>
          </a:p>
          <a:p>
            <a:r>
              <a:rPr lang="cs-CZ" b="1" dirty="0" smtClean="0">
                <a:solidFill>
                  <a:schemeClr val="bg2"/>
                </a:solidFill>
              </a:rPr>
              <a:t>Výstupy KA8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60 úspěšných absolventů 2 běhů kurzů. O absolvování kurzu získají závěrečný certifikát</a:t>
            </a:r>
            <a:r>
              <a:rPr lang="cs-CZ" sz="1400" dirty="0" smtClean="0">
                <a:solidFill>
                  <a:schemeClr val="bg2"/>
                </a:solidFill>
              </a:rPr>
              <a:t>.</a:t>
            </a:r>
            <a:endParaRPr lang="cs-CZ" sz="14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83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8" y="4652963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pic>
        <p:nvPicPr>
          <p:cNvPr id="9" name="Obrázek 8" descr="PU_53_KA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23928" y="1651640"/>
            <a:ext cx="5220072" cy="4150451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83218" y="1844824"/>
            <a:ext cx="324036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KA9 – Přednášky pro pedagogy – 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chemeClr val="bg2"/>
                </a:solidFill>
              </a:rPr>
              <a:t>Cíl </a:t>
            </a:r>
            <a:r>
              <a:rPr lang="cs-CZ" b="1" dirty="0" smtClean="0">
                <a:solidFill>
                  <a:schemeClr val="bg2"/>
                </a:solidFill>
              </a:rPr>
              <a:t>KA9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Využití nezaměnitelné role </a:t>
            </a:r>
            <a:r>
              <a:rPr lang="cs-CZ" sz="1400" dirty="0">
                <a:solidFill>
                  <a:schemeClr val="bg2"/>
                </a:solidFill>
              </a:rPr>
              <a:t>učitelů při probouzení zájmu dětí </a:t>
            </a:r>
            <a:r>
              <a:rPr lang="cs-CZ" sz="1400" dirty="0" smtClean="0">
                <a:solidFill>
                  <a:schemeClr val="bg2"/>
                </a:solidFill>
              </a:rPr>
              <a:t>a studentů </a:t>
            </a:r>
            <a:r>
              <a:rPr lang="cs-CZ" sz="1400" dirty="0">
                <a:solidFill>
                  <a:schemeClr val="bg2"/>
                </a:solidFill>
              </a:rPr>
              <a:t>o konkrétní obory. </a:t>
            </a:r>
            <a:endParaRPr lang="cs-CZ" sz="1400" dirty="0" smtClean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Přednáškové </a:t>
            </a:r>
            <a:r>
              <a:rPr lang="cs-CZ" sz="1400" dirty="0">
                <a:solidFill>
                  <a:schemeClr val="bg2"/>
                </a:solidFill>
              </a:rPr>
              <a:t>bloky, semináře a </a:t>
            </a:r>
            <a:r>
              <a:rPr lang="cs-CZ" sz="1400" dirty="0" smtClean="0">
                <a:solidFill>
                  <a:schemeClr val="bg2"/>
                </a:solidFill>
              </a:rPr>
              <a:t>exkurze, filmy, výstavy.</a:t>
            </a:r>
          </a:p>
          <a:p>
            <a:endParaRPr lang="cs-CZ" sz="800" dirty="0">
              <a:solidFill>
                <a:schemeClr val="bg2"/>
              </a:solidFill>
            </a:endParaRPr>
          </a:p>
          <a:p>
            <a:r>
              <a:rPr lang="cs-CZ" b="1" dirty="0">
                <a:solidFill>
                  <a:schemeClr val="bg2"/>
                </a:solidFill>
              </a:rPr>
              <a:t>Výstupy </a:t>
            </a:r>
            <a:r>
              <a:rPr lang="cs-CZ" b="1" dirty="0" smtClean="0">
                <a:solidFill>
                  <a:schemeClr val="bg2"/>
                </a:solidFill>
              </a:rPr>
              <a:t>KA9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Podpoření pedagogové, </a:t>
            </a:r>
            <a:r>
              <a:rPr lang="cs-CZ" sz="1400" dirty="0">
                <a:solidFill>
                  <a:schemeClr val="bg2"/>
                </a:solidFill>
              </a:rPr>
              <a:t>kteří </a:t>
            </a:r>
            <a:r>
              <a:rPr lang="cs-CZ" sz="1400" dirty="0" smtClean="0">
                <a:solidFill>
                  <a:schemeClr val="bg2"/>
                </a:solidFill>
              </a:rPr>
              <a:t>přinesou </a:t>
            </a:r>
            <a:r>
              <a:rPr lang="cs-CZ" sz="1400" dirty="0">
                <a:solidFill>
                  <a:schemeClr val="bg2"/>
                </a:solidFill>
              </a:rPr>
              <a:t>do své dosavadní výuky přidanou hodnotu v podobě nově získaných informací a dovedností</a:t>
            </a:r>
            <a:r>
              <a:rPr lang="cs-CZ" sz="14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Materiály </a:t>
            </a:r>
            <a:r>
              <a:rPr lang="cs-CZ" sz="1400" dirty="0">
                <a:solidFill>
                  <a:schemeClr val="bg2"/>
                </a:solidFill>
              </a:rPr>
              <a:t>pro využití ve  výuce.</a:t>
            </a:r>
          </a:p>
          <a:p>
            <a:endParaRPr lang="cs-CZ" sz="14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4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400" dirty="0">
              <a:solidFill>
                <a:schemeClr val="bg2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655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8" y="4652963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pic>
        <p:nvPicPr>
          <p:cNvPr id="9" name="Obrázek 8" descr="PU_49_DOL_PAU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11653" y="1628800"/>
            <a:ext cx="3132347" cy="4176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2" y="1844824"/>
            <a:ext cx="522349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KA10 - Vedení SOČ, studentské praxe – 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chemeClr val="bg2"/>
                </a:solidFill>
              </a:rPr>
              <a:t>Cíl </a:t>
            </a:r>
            <a:r>
              <a:rPr lang="cs-CZ" b="1" dirty="0" smtClean="0">
                <a:solidFill>
                  <a:schemeClr val="bg2"/>
                </a:solidFill>
              </a:rPr>
              <a:t>KA10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Vedení </a:t>
            </a:r>
            <a:r>
              <a:rPr lang="cs-CZ" sz="1400" dirty="0">
                <a:solidFill>
                  <a:schemeClr val="bg2"/>
                </a:solidFill>
              </a:rPr>
              <a:t>SOČ přímo pracovníky vědecké </a:t>
            </a:r>
            <a:r>
              <a:rPr lang="cs-CZ" sz="1400" dirty="0" smtClean="0">
                <a:solidFill>
                  <a:schemeClr val="bg2"/>
                </a:solidFill>
              </a:rPr>
              <a:t>instituce (spolupráce </a:t>
            </a:r>
            <a:r>
              <a:rPr lang="cs-CZ" sz="1400" dirty="0">
                <a:solidFill>
                  <a:schemeClr val="bg2"/>
                </a:solidFill>
              </a:rPr>
              <a:t>s institucí mimo mateřskou školu výrazně rozšiřuje obzor studentům, umožňuje zařadit do soutěžních prací výsledky laboratorního výzkumu, umožňuje seznámení soutěžících s moderním přístrojovým vybavením a v neposlední řadě kontakt s odborníkem </a:t>
            </a:r>
            <a:r>
              <a:rPr lang="cs-CZ" sz="1400" dirty="0" smtClean="0">
                <a:solidFill>
                  <a:schemeClr val="bg2"/>
                </a:solidFill>
              </a:rPr>
              <a:t>specialistou).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Motivace studentů </a:t>
            </a:r>
            <a:r>
              <a:rPr lang="cs-CZ" sz="1400" dirty="0">
                <a:solidFill>
                  <a:schemeClr val="bg2"/>
                </a:solidFill>
              </a:rPr>
              <a:t>k pokračování ve studiu daného oboru.</a:t>
            </a:r>
          </a:p>
          <a:p>
            <a:endParaRPr lang="cs-CZ" sz="800" dirty="0">
              <a:solidFill>
                <a:schemeClr val="bg2"/>
              </a:solidFill>
            </a:endParaRPr>
          </a:p>
          <a:p>
            <a:r>
              <a:rPr lang="cs-CZ" b="1" dirty="0">
                <a:solidFill>
                  <a:schemeClr val="bg2"/>
                </a:solidFill>
              </a:rPr>
              <a:t>Výstupy </a:t>
            </a:r>
            <a:r>
              <a:rPr lang="cs-CZ" b="1" dirty="0" smtClean="0">
                <a:solidFill>
                  <a:schemeClr val="bg2"/>
                </a:solidFill>
              </a:rPr>
              <a:t>KA10</a:t>
            </a:r>
            <a:endParaRPr lang="cs-CZ" b="1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Podpoření studenti, kteří prohloubili </a:t>
            </a:r>
            <a:r>
              <a:rPr lang="cs-CZ" sz="1400" dirty="0">
                <a:solidFill>
                  <a:schemeClr val="bg2"/>
                </a:solidFill>
              </a:rPr>
              <a:t>své praktické laboratorní </a:t>
            </a:r>
            <a:r>
              <a:rPr lang="cs-CZ" sz="1400" dirty="0" smtClean="0">
                <a:solidFill>
                  <a:schemeClr val="bg2"/>
                </a:solidFill>
              </a:rPr>
              <a:t>dovednosti, vyzkoušeli </a:t>
            </a:r>
            <a:r>
              <a:rPr lang="cs-CZ" sz="1400" dirty="0">
                <a:solidFill>
                  <a:schemeClr val="bg2"/>
                </a:solidFill>
              </a:rPr>
              <a:t>si vědeckou </a:t>
            </a:r>
            <a:r>
              <a:rPr lang="cs-CZ" sz="1400" dirty="0" smtClean="0">
                <a:solidFill>
                  <a:schemeClr val="bg2"/>
                </a:solidFill>
              </a:rPr>
              <a:t>práci, rozšířili </a:t>
            </a:r>
            <a:r>
              <a:rPr lang="cs-CZ" sz="1400" dirty="0">
                <a:solidFill>
                  <a:schemeClr val="bg2"/>
                </a:solidFill>
              </a:rPr>
              <a:t>svou kvalifikaci a obzory prací v odborném </a:t>
            </a:r>
            <a:r>
              <a:rPr lang="cs-CZ" sz="1400" dirty="0" smtClean="0">
                <a:solidFill>
                  <a:schemeClr val="bg2"/>
                </a:solidFill>
              </a:rPr>
              <a:t>kolektivu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Práce SOČ (30)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Příspěvek k vědeckým projektům v rámci POMVĚD (10)</a:t>
            </a:r>
            <a:endParaRPr lang="cs-CZ" sz="1400" dirty="0">
              <a:solidFill>
                <a:schemeClr val="bg2"/>
              </a:solidFill>
            </a:endParaRPr>
          </a:p>
          <a:p>
            <a:endParaRPr lang="cs-CZ" sz="1400" dirty="0">
              <a:solidFill>
                <a:schemeClr val="bg2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809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8" y="4652963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pic>
        <p:nvPicPr>
          <p:cNvPr id="9" name="Obrázek 8" descr="PU_50_DOL_PAU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84873" y="1628800"/>
            <a:ext cx="3659127" cy="4176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19002" y="1844824"/>
            <a:ext cx="4824536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KA11 - Kroužek molekulární biologie </a:t>
            </a:r>
            <a:endParaRPr lang="cs-CZ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</a:t>
            </a:r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SŠ – 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chemeClr val="bg2"/>
                </a:solidFill>
              </a:rPr>
              <a:t>Cíl </a:t>
            </a:r>
            <a:r>
              <a:rPr lang="cs-CZ" b="1" dirty="0" smtClean="0">
                <a:solidFill>
                  <a:schemeClr val="bg2"/>
                </a:solidFill>
              </a:rPr>
              <a:t>KA11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Seznámení studentů </a:t>
            </a:r>
            <a:r>
              <a:rPr lang="cs-CZ" sz="1400" dirty="0">
                <a:solidFill>
                  <a:schemeClr val="bg2"/>
                </a:solidFill>
              </a:rPr>
              <a:t>se základy metod molekulární </a:t>
            </a:r>
            <a:r>
              <a:rPr lang="cs-CZ" sz="1400" dirty="0" smtClean="0">
                <a:solidFill>
                  <a:schemeClr val="bg2"/>
                </a:solidFill>
              </a:rPr>
              <a:t>biologie.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Teoretická výuka, praktická část (práce v laboratoři pod odborným dohledem).</a:t>
            </a:r>
            <a:endParaRPr lang="cs-CZ" sz="1400" dirty="0">
              <a:solidFill>
                <a:schemeClr val="bg2"/>
              </a:solidFill>
            </a:endParaRPr>
          </a:p>
          <a:p>
            <a:endParaRPr lang="cs-CZ" sz="800" dirty="0">
              <a:solidFill>
                <a:schemeClr val="bg2"/>
              </a:solidFill>
            </a:endParaRPr>
          </a:p>
          <a:p>
            <a:r>
              <a:rPr lang="cs-CZ" b="1" dirty="0">
                <a:solidFill>
                  <a:schemeClr val="bg2"/>
                </a:solidFill>
              </a:rPr>
              <a:t>Výstupy </a:t>
            </a:r>
            <a:r>
              <a:rPr lang="cs-CZ" b="1" dirty="0" smtClean="0">
                <a:solidFill>
                  <a:schemeClr val="bg2"/>
                </a:solidFill>
              </a:rPr>
              <a:t>KA11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Podpořená skupina SŠ (poznatky a zkušenosti získané v kurzu jsou univerzálně </a:t>
            </a:r>
            <a:r>
              <a:rPr lang="cs-CZ" sz="1400" dirty="0" smtClean="0">
                <a:solidFill>
                  <a:schemeClr val="bg2"/>
                </a:solidFill>
              </a:rPr>
              <a:t>aplikovatelné!) – 10 osob</a:t>
            </a:r>
            <a:endParaRPr lang="cs-CZ" sz="14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Ovlivnění </a:t>
            </a:r>
            <a:r>
              <a:rPr lang="cs-CZ" sz="1400" dirty="0">
                <a:solidFill>
                  <a:schemeClr val="bg2"/>
                </a:solidFill>
              </a:rPr>
              <a:t>studentů při budoucí volbě studia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Větší </a:t>
            </a:r>
            <a:r>
              <a:rPr lang="cs-CZ" sz="1400" dirty="0">
                <a:solidFill>
                  <a:schemeClr val="bg2"/>
                </a:solidFill>
              </a:rPr>
              <a:t>povědomí středních škol o činnosti ústavu (a vědců obecně).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err="1" smtClean="0">
                <a:solidFill>
                  <a:schemeClr val="bg2"/>
                </a:solidFill>
              </a:rPr>
              <a:t>PowerPointová</a:t>
            </a:r>
            <a:r>
              <a:rPr lang="cs-CZ" sz="1400" dirty="0" smtClean="0">
                <a:solidFill>
                  <a:schemeClr val="bg2"/>
                </a:solidFill>
              </a:rPr>
              <a:t> prezentace (výukový materiál)</a:t>
            </a:r>
            <a:endParaRPr lang="cs-CZ" sz="1400" dirty="0">
              <a:solidFill>
                <a:schemeClr val="bg2"/>
              </a:solidFill>
            </a:endParaRP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809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8" y="4652963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pic>
        <p:nvPicPr>
          <p:cNvPr id="9" name="Obrázek 8" descr="Volavky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40152" y="1628800"/>
            <a:ext cx="3203848" cy="1990962"/>
          </a:xfrm>
          <a:prstGeom prst="rect">
            <a:avLst/>
          </a:prstGeom>
        </p:spPr>
      </p:pic>
      <p:pic>
        <p:nvPicPr>
          <p:cNvPr id="10" name="Obrázek 9" descr="brouci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40152" y="3573017"/>
            <a:ext cx="3203849" cy="223224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2" y="1844824"/>
            <a:ext cx="5400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KA12 - Vedení oddílu mladých přírodovědců – 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chemeClr val="bg2"/>
                </a:solidFill>
              </a:rPr>
              <a:t>Cíl </a:t>
            </a:r>
            <a:r>
              <a:rPr lang="cs-CZ" b="1" dirty="0" smtClean="0">
                <a:solidFill>
                  <a:schemeClr val="bg2"/>
                </a:solidFill>
              </a:rPr>
              <a:t>KA12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N</a:t>
            </a:r>
            <a:r>
              <a:rPr lang="cs-CZ" sz="1400" dirty="0" smtClean="0">
                <a:solidFill>
                  <a:schemeClr val="bg2"/>
                </a:solidFill>
              </a:rPr>
              <a:t>enásilnou </a:t>
            </a:r>
            <a:r>
              <a:rPr lang="cs-CZ" sz="1400" dirty="0">
                <a:solidFill>
                  <a:schemeClr val="bg2"/>
                </a:solidFill>
              </a:rPr>
              <a:t>a zábavnou formou </a:t>
            </a:r>
            <a:r>
              <a:rPr lang="cs-CZ" sz="1400" dirty="0" smtClean="0">
                <a:solidFill>
                  <a:schemeClr val="bg2"/>
                </a:solidFill>
              </a:rPr>
              <a:t>pravidelně seznamovat děti a mládež </a:t>
            </a:r>
            <a:r>
              <a:rPr lang="cs-CZ" sz="1400" dirty="0">
                <a:solidFill>
                  <a:schemeClr val="bg2"/>
                </a:solidFill>
              </a:rPr>
              <a:t>s vědeckými </a:t>
            </a:r>
            <a:r>
              <a:rPr lang="cs-CZ" sz="1400" dirty="0" smtClean="0">
                <a:solidFill>
                  <a:schemeClr val="bg2"/>
                </a:solidFill>
              </a:rPr>
              <a:t>poznatky</a:t>
            </a:r>
            <a:r>
              <a:rPr lang="cs-CZ" sz="1400" dirty="0">
                <a:solidFill>
                  <a:schemeClr val="bg2"/>
                </a:solidFill>
              </a:rPr>
              <a:t>, způsoby vědeckého bádání a </a:t>
            </a:r>
            <a:r>
              <a:rPr lang="cs-CZ" sz="1400" dirty="0" smtClean="0">
                <a:solidFill>
                  <a:schemeClr val="bg2"/>
                </a:solidFill>
              </a:rPr>
              <a:t>pomáhat jim v </a:t>
            </a:r>
            <a:r>
              <a:rPr lang="cs-CZ" sz="1400" dirty="0">
                <a:solidFill>
                  <a:schemeClr val="bg2"/>
                </a:solidFill>
              </a:rPr>
              <a:t>orientaci v současné biologii. </a:t>
            </a:r>
            <a:endParaRPr lang="cs-CZ" sz="1400" dirty="0" smtClean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Návštěva pracoviště Botanického ústavu, </a:t>
            </a:r>
            <a:r>
              <a:rPr lang="cs-CZ" sz="1400" dirty="0" smtClean="0">
                <a:solidFill>
                  <a:schemeClr val="bg2"/>
                </a:solidFill>
              </a:rPr>
              <a:t>Sbírky </a:t>
            </a:r>
            <a:r>
              <a:rPr lang="cs-CZ" sz="1400" dirty="0">
                <a:solidFill>
                  <a:schemeClr val="bg2"/>
                </a:solidFill>
              </a:rPr>
              <a:t>vodních a mokřadních rostlin při BÚ, </a:t>
            </a:r>
            <a:r>
              <a:rPr lang="cs-CZ" sz="1400" dirty="0" smtClean="0">
                <a:solidFill>
                  <a:schemeClr val="bg2"/>
                </a:solidFill>
              </a:rPr>
              <a:t>zajímavých lokalit </a:t>
            </a:r>
            <a:r>
              <a:rPr lang="cs-CZ" sz="1400" dirty="0">
                <a:solidFill>
                  <a:schemeClr val="bg2"/>
                </a:solidFill>
              </a:rPr>
              <a:t>v okolí Třeboně a v neposlední řadě i </a:t>
            </a:r>
            <a:r>
              <a:rPr lang="cs-CZ" sz="1400" dirty="0" smtClean="0">
                <a:solidFill>
                  <a:schemeClr val="bg2"/>
                </a:solidFill>
              </a:rPr>
              <a:t>míst </a:t>
            </a:r>
            <a:r>
              <a:rPr lang="cs-CZ" sz="1400" dirty="0">
                <a:solidFill>
                  <a:schemeClr val="bg2"/>
                </a:solidFill>
              </a:rPr>
              <a:t>řešení projektů BÚ</a:t>
            </a:r>
            <a:r>
              <a:rPr lang="cs-CZ" sz="1400" dirty="0" smtClean="0">
                <a:solidFill>
                  <a:schemeClr val="bg2"/>
                </a:solidFill>
              </a:rPr>
              <a:t>. Letní tábor.</a:t>
            </a:r>
            <a:endParaRPr lang="cs-CZ" sz="1400" dirty="0">
              <a:solidFill>
                <a:schemeClr val="bg2"/>
              </a:solidFill>
            </a:endParaRPr>
          </a:p>
          <a:p>
            <a:endParaRPr lang="cs-CZ" sz="800" dirty="0">
              <a:solidFill>
                <a:schemeClr val="bg2"/>
              </a:solidFill>
            </a:endParaRPr>
          </a:p>
          <a:p>
            <a:r>
              <a:rPr lang="cs-CZ" b="1" dirty="0">
                <a:solidFill>
                  <a:schemeClr val="bg2"/>
                </a:solidFill>
              </a:rPr>
              <a:t>Výstupy </a:t>
            </a:r>
            <a:r>
              <a:rPr lang="cs-CZ" b="1" dirty="0" smtClean="0">
                <a:solidFill>
                  <a:schemeClr val="bg2"/>
                </a:solidFill>
              </a:rPr>
              <a:t>KA12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Podpořené děti a studenti ze Základní </a:t>
            </a:r>
            <a:r>
              <a:rPr lang="cs-CZ" sz="1400" dirty="0">
                <a:solidFill>
                  <a:schemeClr val="bg2"/>
                </a:solidFill>
              </a:rPr>
              <a:t>školy a Gymnázia Třeboň</a:t>
            </a:r>
            <a:r>
              <a:rPr lang="cs-CZ" sz="1400" dirty="0" smtClean="0">
                <a:solidFill>
                  <a:schemeClr val="bg2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Publikace o přírodních a historických zajímavostech Třeboňska (výstup samostatné dlouhodobé aktivity dětí pod odborným vedením – velká motivace).</a:t>
            </a:r>
            <a:endParaRPr lang="cs-CZ" sz="1400" dirty="0">
              <a:solidFill>
                <a:schemeClr val="bg2"/>
              </a:solidFill>
            </a:endParaRPr>
          </a:p>
          <a:p>
            <a:endParaRPr lang="cs-CZ" b="1" dirty="0">
              <a:solidFill>
                <a:schemeClr val="bg2"/>
              </a:solidFill>
            </a:endParaRP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809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6" y="3982605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solidFill>
                <a:schemeClr val="bg2"/>
              </a:solidFill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916832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Ukázky dalších výstupů (publicita projektu) </a:t>
            </a:r>
            <a:endParaRPr lang="cs-CZ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6855" y="5027984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bg2"/>
                </a:solidFill>
              </a:rPr>
              <a:t>Informační a komunikační materiál </a:t>
            </a:r>
            <a:r>
              <a:rPr lang="cs-CZ" dirty="0" smtClean="0">
                <a:solidFill>
                  <a:schemeClr val="bg2"/>
                </a:solidFill>
              </a:rPr>
              <a:t>(brožura)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406627" y="4869160"/>
            <a:ext cx="3265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2"/>
                </a:solidFill>
              </a:rPr>
              <a:t>Využití v rámci všech KA projektu.</a:t>
            </a:r>
          </a:p>
          <a:p>
            <a:r>
              <a:rPr lang="cs-CZ" sz="1600" dirty="0" smtClean="0">
                <a:solidFill>
                  <a:schemeClr val="bg2"/>
                </a:solidFill>
              </a:rPr>
              <a:t>Zaměření na cílové skupiny. </a:t>
            </a:r>
          </a:p>
          <a:p>
            <a:r>
              <a:rPr lang="cs-CZ" sz="1600" dirty="0" smtClean="0">
                <a:solidFill>
                  <a:schemeClr val="bg2"/>
                </a:solidFill>
              </a:rPr>
              <a:t>S publicitou projektu.</a:t>
            </a:r>
            <a:endParaRPr lang="cs-CZ" sz="1600" dirty="0">
              <a:solidFill>
                <a:schemeClr val="bg2"/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62" y="2564904"/>
            <a:ext cx="1657089" cy="225376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839" y="2555518"/>
            <a:ext cx="1620016" cy="225376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001" y="2555518"/>
            <a:ext cx="1651943" cy="225376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542941"/>
            <a:ext cx="1604134" cy="225376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542942"/>
            <a:ext cx="1631723" cy="2253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98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6" y="3982605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solidFill>
                <a:schemeClr val="bg2"/>
              </a:solidFill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916832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Ukázky dalších výstupů (publicita projektu) </a:t>
            </a:r>
            <a:endParaRPr lang="cs-CZ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424663"/>
            <a:ext cx="4911517" cy="208335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072" y="3650949"/>
            <a:ext cx="5081552" cy="2154315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79512" y="4716775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bg2"/>
                </a:solidFill>
              </a:rPr>
              <a:t>Informační a komunikační materiál </a:t>
            </a:r>
            <a:r>
              <a:rPr lang="cs-CZ" dirty="0" smtClean="0">
                <a:solidFill>
                  <a:schemeClr val="bg2"/>
                </a:solidFill>
              </a:rPr>
              <a:t>(skládačka)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20072" y="2448447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2"/>
                </a:solidFill>
              </a:rPr>
              <a:t>Využití v rámci všech KA projektu.</a:t>
            </a:r>
          </a:p>
          <a:p>
            <a:r>
              <a:rPr lang="cs-CZ" sz="1600" dirty="0" smtClean="0">
                <a:solidFill>
                  <a:schemeClr val="bg2"/>
                </a:solidFill>
              </a:rPr>
              <a:t>Zaměření na cílové skupiny. </a:t>
            </a:r>
          </a:p>
          <a:p>
            <a:r>
              <a:rPr lang="cs-CZ" sz="1600" dirty="0" smtClean="0">
                <a:solidFill>
                  <a:schemeClr val="bg2"/>
                </a:solidFill>
              </a:rPr>
              <a:t>S publicitou projektu.</a:t>
            </a:r>
            <a:endParaRPr lang="cs-CZ" sz="16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09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6" y="3982605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solidFill>
                <a:schemeClr val="bg2"/>
              </a:solidFill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916832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Ukázky dalších výstupů (publicita projektu) </a:t>
            </a:r>
            <a:r>
              <a:rPr lang="cs-CZ" b="1" dirty="0" smtClean="0">
                <a:solidFill>
                  <a:schemeClr val="bg2"/>
                </a:solidFill>
              </a:rPr>
              <a:t>- postery </a:t>
            </a:r>
            <a:endParaRPr lang="cs-CZ" dirty="0">
              <a:solidFill>
                <a:schemeClr val="bg2"/>
              </a:solidFill>
            </a:endParaRP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14" y="2394194"/>
            <a:ext cx="1457529" cy="28674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943" y="2759927"/>
            <a:ext cx="1448002" cy="288647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945" y="2394195"/>
            <a:ext cx="1467055" cy="289600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783471"/>
            <a:ext cx="1457529" cy="290553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529" y="2446185"/>
            <a:ext cx="1457529" cy="289600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058" y="2791458"/>
            <a:ext cx="1467055" cy="2905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91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6" y="3982605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solidFill>
                <a:schemeClr val="bg2"/>
              </a:solidFill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916831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Ukázky dalších výstupů (publicita projektu) </a:t>
            </a:r>
            <a:r>
              <a:rPr lang="cs-CZ" b="1" dirty="0" smtClean="0">
                <a:solidFill>
                  <a:schemeClr val="bg2"/>
                </a:solidFill>
              </a:rPr>
              <a:t>- </a:t>
            </a:r>
            <a:r>
              <a:rPr lang="cs-CZ" b="1" dirty="0" err="1" smtClean="0">
                <a:solidFill>
                  <a:schemeClr val="bg2"/>
                </a:solidFill>
              </a:rPr>
              <a:t>fotovýstavy</a:t>
            </a:r>
            <a:r>
              <a:rPr lang="cs-CZ" b="1" dirty="0" smtClean="0">
                <a:solidFill>
                  <a:schemeClr val="bg2"/>
                </a:solidFill>
              </a:rPr>
              <a:t> </a:t>
            </a:r>
            <a:endParaRPr lang="cs-CZ" dirty="0">
              <a:solidFill>
                <a:schemeClr val="bg2"/>
              </a:solidFill>
            </a:endParaRP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46" y="2720366"/>
            <a:ext cx="5382377" cy="2524478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5998444" y="2852936"/>
            <a:ext cx="28803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2"/>
                </a:solidFill>
              </a:rPr>
              <a:t>V roce 2013 se </a:t>
            </a:r>
            <a:r>
              <a:rPr lang="cs-CZ" sz="1600" dirty="0">
                <a:solidFill>
                  <a:schemeClr val="bg2"/>
                </a:solidFill>
              </a:rPr>
              <a:t>uskutečnila </a:t>
            </a:r>
            <a:r>
              <a:rPr lang="cs-CZ" sz="1600" dirty="0" smtClean="0">
                <a:solidFill>
                  <a:schemeClr val="bg2"/>
                </a:solidFill>
              </a:rPr>
              <a:t>rekonstrukce vstupní </a:t>
            </a:r>
            <a:r>
              <a:rPr lang="cs-CZ" sz="1600" dirty="0">
                <a:solidFill>
                  <a:schemeClr val="bg2"/>
                </a:solidFill>
              </a:rPr>
              <a:t>haly BC a v rámci projektu VĚDRO i   rekonstrukce </a:t>
            </a:r>
            <a:r>
              <a:rPr lang="cs-CZ" sz="1600" dirty="0" smtClean="0">
                <a:solidFill>
                  <a:schemeClr val="bg2"/>
                </a:solidFill>
              </a:rPr>
              <a:t>výstavní </a:t>
            </a:r>
            <a:r>
              <a:rPr lang="cs-CZ" sz="1600" dirty="0">
                <a:solidFill>
                  <a:schemeClr val="bg2"/>
                </a:solidFill>
              </a:rPr>
              <a:t>plochy pro fotografie. </a:t>
            </a:r>
            <a:endParaRPr lang="cs-CZ" sz="1600" dirty="0" smtClean="0">
              <a:solidFill>
                <a:schemeClr val="bg2"/>
              </a:solidFill>
            </a:endParaRPr>
          </a:p>
          <a:p>
            <a:r>
              <a:rPr lang="cs-CZ" sz="1600" dirty="0" smtClean="0">
                <a:solidFill>
                  <a:schemeClr val="bg2"/>
                </a:solidFill>
              </a:rPr>
              <a:t>Vznikla tak </a:t>
            </a:r>
            <a:r>
              <a:rPr lang="cs-CZ" sz="1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Galerie V Síti</a:t>
            </a:r>
            <a:r>
              <a:rPr lang="cs-CZ" sz="1600" dirty="0" smtClean="0">
                <a:solidFill>
                  <a:schemeClr val="bg2"/>
                </a:solidFill>
              </a:rPr>
              <a:t>, na důstojném a frekventovaném místě, ideálním pro oblíbené výstavy </a:t>
            </a:r>
            <a:r>
              <a:rPr lang="cs-CZ" sz="1600" dirty="0">
                <a:solidFill>
                  <a:schemeClr val="bg2"/>
                </a:solidFill>
              </a:rPr>
              <a:t>fotografií z oblasti přírodních věd</a:t>
            </a:r>
            <a:r>
              <a:rPr lang="cs-CZ" sz="1600" dirty="0" smtClean="0">
                <a:solidFill>
                  <a:schemeClr val="bg2"/>
                </a:solidFill>
              </a:rPr>
              <a:t>.</a:t>
            </a:r>
            <a:r>
              <a:rPr lang="cs-CZ" sz="1600" dirty="0">
                <a:solidFill>
                  <a:schemeClr val="bg2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57585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6" y="3982605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solidFill>
                <a:schemeClr val="bg2"/>
              </a:solidFill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916832"/>
            <a:ext cx="86409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Monitorovací indikátory </a:t>
            </a:r>
            <a:r>
              <a:rPr lang="cs-CZ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(*prozatímní hodnota – dojde k navýšení před ukončením projektu)</a:t>
            </a:r>
            <a:endParaRPr lang="cs-CZ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bg2"/>
                </a:solidFill>
              </a:rPr>
              <a:t>Podpoření žáci ZŠ a studenti SŠ: 2.264* </a:t>
            </a:r>
            <a:r>
              <a:rPr lang="cs-CZ" dirty="0" smtClean="0">
                <a:solidFill>
                  <a:schemeClr val="bg2"/>
                </a:solidFill>
              </a:rPr>
              <a:t>(KA3a,b, KA4, KA10, KA11, KA12)</a:t>
            </a:r>
          </a:p>
          <a:p>
            <a:r>
              <a:rPr lang="cs-CZ" b="1" dirty="0">
                <a:solidFill>
                  <a:schemeClr val="bg2"/>
                </a:solidFill>
              </a:rPr>
              <a:t>Podpoření </a:t>
            </a:r>
            <a:r>
              <a:rPr lang="cs-CZ" b="1" dirty="0" smtClean="0">
                <a:solidFill>
                  <a:schemeClr val="bg2"/>
                </a:solidFill>
              </a:rPr>
              <a:t>studenti VŠ: 140* </a:t>
            </a:r>
            <a:r>
              <a:rPr lang="cs-CZ" dirty="0" smtClean="0">
                <a:solidFill>
                  <a:schemeClr val="bg2"/>
                </a:solidFill>
              </a:rPr>
              <a:t>(KA3, KA6, KA7, KA10)</a:t>
            </a:r>
          </a:p>
          <a:p>
            <a:r>
              <a:rPr lang="cs-CZ" b="1" dirty="0">
                <a:solidFill>
                  <a:schemeClr val="bg2"/>
                </a:solidFill>
              </a:rPr>
              <a:t>Podpoření pracovníci v dalším vzdělávání: 60* </a:t>
            </a:r>
            <a:r>
              <a:rPr lang="cs-CZ" dirty="0">
                <a:solidFill>
                  <a:schemeClr val="bg2"/>
                </a:solidFill>
              </a:rPr>
              <a:t>(KA6, KA9</a:t>
            </a:r>
            <a:r>
              <a:rPr lang="cs-CZ" dirty="0" smtClean="0">
                <a:solidFill>
                  <a:schemeClr val="bg2"/>
                </a:solidFill>
              </a:rPr>
              <a:t>)</a:t>
            </a:r>
          </a:p>
          <a:p>
            <a:endParaRPr lang="cs-CZ" b="1" dirty="0">
              <a:solidFill>
                <a:schemeClr val="bg2"/>
              </a:solidFill>
            </a:endParaRPr>
          </a:p>
          <a:p>
            <a:r>
              <a:rPr lang="cs-CZ" b="1" dirty="0" smtClean="0">
                <a:solidFill>
                  <a:schemeClr val="bg2"/>
                </a:solidFill>
              </a:rPr>
              <a:t>Další dosah projektu: </a:t>
            </a:r>
            <a:r>
              <a:rPr lang="cs-CZ" dirty="0" smtClean="0">
                <a:solidFill>
                  <a:schemeClr val="bg2"/>
                </a:solidFill>
              </a:rPr>
              <a:t>osoby oslovené aktivitami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bg2"/>
                </a:solidFill>
              </a:rPr>
              <a:t>KA1 - </a:t>
            </a:r>
            <a:r>
              <a:rPr lang="cs-CZ" sz="1600" dirty="0" err="1" smtClean="0">
                <a:solidFill>
                  <a:schemeClr val="bg2"/>
                </a:solidFill>
              </a:rPr>
              <a:t>Fotovýstavy</a:t>
            </a:r>
            <a:r>
              <a:rPr lang="cs-CZ" sz="1600" dirty="0" smtClean="0">
                <a:solidFill>
                  <a:schemeClr val="bg2"/>
                </a:solidFill>
              </a:rPr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bg2"/>
                </a:solidFill>
              </a:rPr>
              <a:t>KA2 - Vzdělávací </a:t>
            </a:r>
            <a:r>
              <a:rPr lang="cs-CZ" sz="1600" dirty="0">
                <a:solidFill>
                  <a:schemeClr val="bg2"/>
                </a:solidFill>
              </a:rPr>
              <a:t>veletrhy </a:t>
            </a:r>
            <a:r>
              <a:rPr lang="cs-CZ" sz="1600" dirty="0" err="1">
                <a:solidFill>
                  <a:schemeClr val="bg2"/>
                </a:solidFill>
              </a:rPr>
              <a:t>Gaudeamus</a:t>
            </a:r>
            <a:r>
              <a:rPr lang="cs-CZ" sz="1600" dirty="0">
                <a:solidFill>
                  <a:schemeClr val="bg2"/>
                </a:solidFill>
              </a:rPr>
              <a:t> (Praha, Brno</a:t>
            </a:r>
            <a:r>
              <a:rPr lang="cs-CZ" sz="1600" dirty="0" smtClean="0">
                <a:solidFill>
                  <a:schemeClr val="bg2"/>
                </a:solidFill>
              </a:rPr>
              <a:t>)</a:t>
            </a:r>
            <a:endParaRPr lang="cs-CZ" sz="16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bg2"/>
                </a:solidFill>
              </a:rPr>
              <a:t>KA3 - Dny otevřených dveří </a:t>
            </a:r>
            <a:endParaRPr lang="cs-CZ" sz="1600" dirty="0" smtClean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bg2"/>
                </a:solidFill>
              </a:rPr>
              <a:t>KA5 </a:t>
            </a:r>
            <a:r>
              <a:rPr lang="cs-CZ" sz="1600" dirty="0">
                <a:solidFill>
                  <a:schemeClr val="bg2"/>
                </a:solidFill>
              </a:rPr>
              <a:t>- Popularizace </a:t>
            </a:r>
            <a:r>
              <a:rPr lang="cs-CZ" sz="1600" dirty="0" err="1">
                <a:solidFill>
                  <a:schemeClr val="bg2"/>
                </a:solidFill>
              </a:rPr>
              <a:t>VaV</a:t>
            </a:r>
            <a:r>
              <a:rPr lang="cs-CZ" sz="1600" dirty="0">
                <a:solidFill>
                  <a:schemeClr val="bg2"/>
                </a:solidFill>
              </a:rPr>
              <a:t> prostřednictvím multimédií (web, filmy) </a:t>
            </a:r>
          </a:p>
          <a:p>
            <a:endParaRPr lang="cs-CZ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34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6" y="3982605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solidFill>
                <a:schemeClr val="bg2"/>
              </a:solidFill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831722"/>
            <a:ext cx="86409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Pozitivní </a:t>
            </a:r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negativní zkušenosti, které se během realizace 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projektu vyskytly</a:t>
            </a:r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endParaRPr lang="cs-CZ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jejich řešení:</a:t>
            </a:r>
            <a:endParaRPr lang="cs-CZ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8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chemeClr val="bg2"/>
                </a:solidFill>
              </a:rPr>
              <a:t>Důraz na prevenci krizových situací</a:t>
            </a:r>
            <a:r>
              <a:rPr lang="cs-CZ" dirty="0" smtClean="0">
                <a:solidFill>
                  <a:schemeClr val="bg2"/>
                </a:solidFill>
              </a:rPr>
              <a:t>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2"/>
                </a:solidFill>
              </a:rPr>
              <a:t>zkušený realizační tým: všichni členové už do projektu vstupovali s významnými zkušenostmi s popularizací vědy; vedení týmu: zkušený manažer; administrace: zkušený projektový a finanční manažer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2"/>
                </a:solidFill>
              </a:rPr>
              <a:t>naplňování </a:t>
            </a:r>
            <a:r>
              <a:rPr lang="cs-CZ" dirty="0">
                <a:solidFill>
                  <a:schemeClr val="bg2"/>
                </a:solidFill>
              </a:rPr>
              <a:t>monitorovacích </a:t>
            </a:r>
            <a:r>
              <a:rPr lang="cs-CZ" dirty="0" smtClean="0">
                <a:solidFill>
                  <a:schemeClr val="bg2"/>
                </a:solidFill>
              </a:rPr>
              <a:t>ukazatelů: předem provedený monitoring zájmu škol, cílené oslovování, přizpůsobení obsahu a formy potřebám cílových skupin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2"/>
                </a:solidFill>
              </a:rPr>
              <a:t>p</a:t>
            </a:r>
            <a:r>
              <a:rPr lang="cs-CZ" dirty="0" smtClean="0">
                <a:solidFill>
                  <a:schemeClr val="bg2"/>
                </a:solidFill>
              </a:rPr>
              <a:t>ersonální zajištění KA: předem domluva s lektory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2"/>
                </a:solidFill>
              </a:rPr>
              <a:t>riziko: výběr dodavatelů </a:t>
            </a:r>
            <a:r>
              <a:rPr lang="cs-CZ" dirty="0" smtClean="0">
                <a:solidFill>
                  <a:schemeClr val="bg2"/>
                </a:solidFill>
              </a:rPr>
              <a:t>(filmy, web aj.) – nutnost VŘ („na cenu“); částečná prevence: experti </a:t>
            </a:r>
            <a:r>
              <a:rPr lang="cs-CZ" dirty="0">
                <a:solidFill>
                  <a:schemeClr val="bg2"/>
                </a:solidFill>
              </a:rPr>
              <a:t>do výběrových komisí  </a:t>
            </a:r>
          </a:p>
        </p:txBody>
      </p:sp>
    </p:spTree>
    <p:extLst>
      <p:ext uri="{BB962C8B-B14F-4D97-AF65-F5344CB8AC3E}">
        <p14:creationId xmlns:p14="http://schemas.microsoft.com/office/powerpoint/2010/main" val="4144032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75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1258886" y="3982605"/>
            <a:ext cx="7058025" cy="19192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solidFill>
                <a:schemeClr val="bg2"/>
              </a:solidFill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831722"/>
            <a:ext cx="864096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Přidaná hodnota projektu, v čem je inovativní</a:t>
            </a: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endParaRPr lang="cs-CZ" sz="8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Popularizační aktivity </a:t>
            </a:r>
            <a:r>
              <a:rPr lang="cs-CZ" sz="1400" dirty="0" smtClean="0">
                <a:solidFill>
                  <a:schemeClr val="bg2"/>
                </a:solidFill>
              </a:rPr>
              <a:t>jsou nyní </a:t>
            </a:r>
            <a:r>
              <a:rPr lang="cs-CZ" sz="1400" b="1" dirty="0" smtClean="0">
                <a:solidFill>
                  <a:schemeClr val="bg2"/>
                </a:solidFill>
              </a:rPr>
              <a:t>koncepční</a:t>
            </a:r>
            <a:r>
              <a:rPr lang="cs-CZ" sz="1400" dirty="0">
                <a:solidFill>
                  <a:schemeClr val="bg2"/>
                </a:solidFill>
              </a:rPr>
              <a:t>, pravidelné, intenzivnější, s hlubším dosahem a přesnějším zacílením než dosud. </a:t>
            </a:r>
            <a:r>
              <a:rPr lang="cs-CZ" sz="1400" dirty="0" smtClean="0">
                <a:solidFill>
                  <a:schemeClr val="bg2"/>
                </a:solidFill>
              </a:rPr>
              <a:t>Projekt umožnil zaměřit </a:t>
            </a:r>
            <a:r>
              <a:rPr lang="cs-CZ" sz="1400" dirty="0">
                <a:solidFill>
                  <a:schemeClr val="bg2"/>
                </a:solidFill>
              </a:rPr>
              <a:t>se přímo na konkrétní </a:t>
            </a:r>
            <a:r>
              <a:rPr lang="cs-CZ" sz="1400" dirty="0" smtClean="0">
                <a:solidFill>
                  <a:schemeClr val="bg2"/>
                </a:solidFill>
              </a:rPr>
              <a:t>cílové </a:t>
            </a:r>
            <a:r>
              <a:rPr lang="cs-CZ" sz="1400" dirty="0">
                <a:solidFill>
                  <a:schemeClr val="bg2"/>
                </a:solidFill>
              </a:rPr>
              <a:t>skupiny (navázání kontaktů s konkrétními SŠ, VŠ, </a:t>
            </a:r>
            <a:r>
              <a:rPr lang="cs-CZ" sz="1400" dirty="0" smtClean="0">
                <a:solidFill>
                  <a:schemeClr val="bg2"/>
                </a:solidFill>
              </a:rPr>
              <a:t>pedagogy/školami, odbornými pracovníky).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cs-CZ" sz="500" dirty="0">
              <a:solidFill>
                <a:schemeClr val="bg2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b="1" dirty="0" smtClean="0">
                <a:solidFill>
                  <a:schemeClr val="bg2"/>
                </a:solidFill>
              </a:rPr>
              <a:t>Koordinace</a:t>
            </a:r>
            <a:r>
              <a:rPr lang="cs-CZ" sz="1400" dirty="0" smtClean="0">
                <a:solidFill>
                  <a:schemeClr val="bg2"/>
                </a:solidFill>
              </a:rPr>
              <a:t> </a:t>
            </a:r>
            <a:r>
              <a:rPr lang="cs-CZ" sz="1400" dirty="0">
                <a:solidFill>
                  <a:schemeClr val="bg2"/>
                </a:solidFill>
              </a:rPr>
              <a:t>popularizačních aktivit a sdílení popularizačního </a:t>
            </a:r>
            <a:r>
              <a:rPr lang="cs-CZ" sz="1400" dirty="0" err="1">
                <a:solidFill>
                  <a:schemeClr val="bg2"/>
                </a:solidFill>
              </a:rPr>
              <a:t>knowhow</a:t>
            </a:r>
            <a:r>
              <a:rPr lang="cs-CZ" sz="1400" dirty="0">
                <a:solidFill>
                  <a:schemeClr val="bg2"/>
                </a:solidFill>
              </a:rPr>
              <a:t> mezi jihočeskými ústavy AV ČR. Jejich spolupráce se zatím odehrávala pouze na poli vědeckém</a:t>
            </a:r>
            <a:r>
              <a:rPr lang="cs-CZ" sz="1400" dirty="0" smtClean="0">
                <a:solidFill>
                  <a:schemeClr val="bg2"/>
                </a:solidFill>
              </a:rPr>
              <a:t>.</a:t>
            </a:r>
          </a:p>
          <a:p>
            <a:pPr lvl="0"/>
            <a:endParaRPr lang="cs-CZ" sz="500" dirty="0" smtClean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Důraz na </a:t>
            </a:r>
            <a:r>
              <a:rPr lang="cs-CZ" sz="1400" b="1" dirty="0">
                <a:solidFill>
                  <a:schemeClr val="bg2"/>
                </a:solidFill>
              </a:rPr>
              <a:t>PROPOJENÍ</a:t>
            </a:r>
            <a:r>
              <a:rPr lang="cs-CZ" sz="1400" dirty="0">
                <a:solidFill>
                  <a:schemeClr val="bg2"/>
                </a:solidFill>
              </a:rPr>
              <a:t> </a:t>
            </a:r>
            <a:r>
              <a:rPr lang="cs-CZ" sz="1400" dirty="0" smtClean="0">
                <a:solidFill>
                  <a:schemeClr val="bg2"/>
                </a:solidFill>
              </a:rPr>
              <a:t>jednotlivých KA a </a:t>
            </a:r>
            <a:r>
              <a:rPr lang="cs-CZ" sz="1400" dirty="0">
                <a:solidFill>
                  <a:schemeClr val="bg2"/>
                </a:solidFill>
              </a:rPr>
              <a:t>výstupů </a:t>
            </a:r>
            <a:r>
              <a:rPr lang="cs-CZ" sz="1400" dirty="0" smtClean="0">
                <a:solidFill>
                  <a:schemeClr val="bg2"/>
                </a:solidFill>
              </a:rPr>
              <a:t>z nich.</a:t>
            </a:r>
          </a:p>
          <a:p>
            <a:endParaRPr lang="cs-CZ" sz="500" dirty="0">
              <a:solidFill>
                <a:schemeClr val="bg2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b="1" dirty="0" smtClean="0">
                <a:solidFill>
                  <a:schemeClr val="bg2"/>
                </a:solidFill>
              </a:rPr>
              <a:t>Novinky</a:t>
            </a:r>
            <a:r>
              <a:rPr lang="cs-CZ" sz="1400" dirty="0" smtClean="0">
                <a:solidFill>
                  <a:schemeClr val="bg2"/>
                </a:solidFill>
              </a:rPr>
              <a:t> </a:t>
            </a:r>
            <a:r>
              <a:rPr lang="cs-CZ" sz="1400" dirty="0">
                <a:solidFill>
                  <a:schemeClr val="bg2"/>
                </a:solidFill>
              </a:rPr>
              <a:t>v popularizaci na BC a u partnerů: </a:t>
            </a:r>
            <a:r>
              <a:rPr lang="cs-CZ" sz="1400" dirty="0" smtClean="0">
                <a:solidFill>
                  <a:schemeClr val="bg2"/>
                </a:solidFill>
              </a:rPr>
              <a:t>organizace </a:t>
            </a:r>
            <a:r>
              <a:rPr lang="cs-CZ" sz="1400" dirty="0">
                <a:solidFill>
                  <a:schemeClr val="bg2"/>
                </a:solidFill>
              </a:rPr>
              <a:t>specializovaných kurzů pro </a:t>
            </a:r>
            <a:r>
              <a:rPr lang="cs-CZ" sz="1400" dirty="0" smtClean="0">
                <a:solidFill>
                  <a:schemeClr val="bg2"/>
                </a:solidFill>
              </a:rPr>
              <a:t>VŠ, širší </a:t>
            </a:r>
            <a:r>
              <a:rPr lang="cs-CZ" sz="1400" dirty="0">
                <a:solidFill>
                  <a:schemeClr val="bg2"/>
                </a:solidFill>
              </a:rPr>
              <a:t>otevření laboratoří středoškolským studentům v rámci Dnů otevřených laboratoří, </a:t>
            </a:r>
            <a:r>
              <a:rPr lang="cs-CZ" sz="1400" dirty="0" smtClean="0">
                <a:solidFill>
                  <a:schemeClr val="bg2"/>
                </a:solidFill>
              </a:rPr>
              <a:t>systematická práce </a:t>
            </a:r>
            <a:r>
              <a:rPr lang="cs-CZ" sz="1400" dirty="0">
                <a:solidFill>
                  <a:schemeClr val="bg2"/>
                </a:solidFill>
              </a:rPr>
              <a:t>se </a:t>
            </a:r>
            <a:r>
              <a:rPr lang="cs-CZ" sz="1400" dirty="0" smtClean="0">
                <a:solidFill>
                  <a:schemeClr val="bg2"/>
                </a:solidFill>
              </a:rPr>
              <a:t>žáky a studenty </a:t>
            </a:r>
            <a:r>
              <a:rPr lang="cs-CZ" sz="1400" dirty="0">
                <a:solidFill>
                  <a:schemeClr val="bg2"/>
                </a:solidFill>
              </a:rPr>
              <a:t>v přírodovědném </a:t>
            </a:r>
            <a:r>
              <a:rPr lang="cs-CZ" sz="1400" dirty="0" smtClean="0">
                <a:solidFill>
                  <a:schemeClr val="bg2"/>
                </a:solidFill>
              </a:rPr>
              <a:t>kroužku a kroužku molekulární biologie, vznik fotoklubu, odborná setkání pro </a:t>
            </a:r>
            <a:r>
              <a:rPr lang="cs-CZ" sz="1400" dirty="0">
                <a:solidFill>
                  <a:schemeClr val="bg2"/>
                </a:solidFill>
              </a:rPr>
              <a:t>pedagogické </a:t>
            </a:r>
            <a:r>
              <a:rPr lang="cs-CZ" sz="1400" dirty="0" smtClean="0">
                <a:solidFill>
                  <a:schemeClr val="bg2"/>
                </a:solidFill>
              </a:rPr>
              <a:t>pracovníky a pro odborné </a:t>
            </a:r>
            <a:r>
              <a:rPr lang="cs-CZ" sz="1400" dirty="0">
                <a:solidFill>
                  <a:schemeClr val="bg2"/>
                </a:solidFill>
              </a:rPr>
              <a:t>pracovníky státní správy a územní samosprávy; </a:t>
            </a:r>
            <a:r>
              <a:rPr lang="cs-CZ" sz="1400" dirty="0" smtClean="0">
                <a:solidFill>
                  <a:schemeClr val="bg2"/>
                </a:solidFill>
              </a:rPr>
              <a:t>inovované Dny otevřených dveří; interaktivní web, popularizační filmy, </a:t>
            </a:r>
            <a:r>
              <a:rPr lang="cs-CZ" sz="1400" dirty="0" err="1" smtClean="0">
                <a:solidFill>
                  <a:schemeClr val="bg2"/>
                </a:solidFill>
              </a:rPr>
              <a:t>fotovýstavy</a:t>
            </a:r>
            <a:r>
              <a:rPr lang="cs-CZ" sz="1400" dirty="0" smtClean="0">
                <a:solidFill>
                  <a:schemeClr val="bg2"/>
                </a:solidFill>
              </a:rPr>
              <a:t>.</a:t>
            </a:r>
          </a:p>
          <a:p>
            <a:pPr lvl="0"/>
            <a:endParaRPr lang="cs-CZ" sz="5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bg2"/>
                </a:solidFill>
              </a:rPr>
              <a:t>Pozitivní dopad na </a:t>
            </a:r>
            <a:r>
              <a:rPr lang="cs-CZ" sz="1400" b="1" dirty="0">
                <a:solidFill>
                  <a:schemeClr val="bg2"/>
                </a:solidFill>
              </a:rPr>
              <a:t>udržitelný </a:t>
            </a:r>
            <a:r>
              <a:rPr lang="cs-CZ" sz="1400" b="1" dirty="0" smtClean="0">
                <a:solidFill>
                  <a:schemeClr val="bg2"/>
                </a:solidFill>
              </a:rPr>
              <a:t>rozvoj </a:t>
            </a:r>
            <a:r>
              <a:rPr lang="cs-CZ" sz="1400" dirty="0">
                <a:solidFill>
                  <a:schemeClr val="bg2"/>
                </a:solidFill>
              </a:rPr>
              <a:t>(Věda pro veřejnost / cesta k udržitelnému rozvoji (</a:t>
            </a:r>
            <a:r>
              <a:rPr lang="cs-CZ" sz="1400" dirty="0" smtClean="0">
                <a:solidFill>
                  <a:schemeClr val="bg2"/>
                </a:solidFill>
              </a:rPr>
              <a:t>VĚDRO)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500" dirty="0" smtClean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>
                <a:solidFill>
                  <a:schemeClr val="bg2"/>
                </a:solidFill>
              </a:rPr>
              <a:t>Podpora </a:t>
            </a:r>
            <a:r>
              <a:rPr lang="cs-CZ" sz="1400" b="1" dirty="0">
                <a:solidFill>
                  <a:schemeClr val="bg2"/>
                </a:solidFill>
              </a:rPr>
              <a:t>rovných příležitostí</a:t>
            </a:r>
            <a:r>
              <a:rPr lang="cs-CZ" sz="1400" dirty="0">
                <a:solidFill>
                  <a:schemeClr val="bg2"/>
                </a:solidFill>
              </a:rPr>
              <a:t>: </a:t>
            </a:r>
            <a:r>
              <a:rPr lang="cs-CZ" sz="1400" dirty="0" smtClean="0">
                <a:solidFill>
                  <a:schemeClr val="bg2"/>
                </a:solidFill>
              </a:rPr>
              <a:t>všechny </a:t>
            </a:r>
            <a:r>
              <a:rPr lang="cs-CZ" sz="1400" dirty="0">
                <a:solidFill>
                  <a:schemeClr val="bg2"/>
                </a:solidFill>
              </a:rPr>
              <a:t>možnosti a výstupy projektu </a:t>
            </a:r>
            <a:r>
              <a:rPr lang="cs-CZ" sz="1400" dirty="0" smtClean="0">
                <a:solidFill>
                  <a:schemeClr val="bg2"/>
                </a:solidFill>
              </a:rPr>
              <a:t>jsou a budou </a:t>
            </a:r>
            <a:r>
              <a:rPr lang="cs-CZ" sz="1400" dirty="0">
                <a:solidFill>
                  <a:schemeClr val="bg2"/>
                </a:solidFill>
              </a:rPr>
              <a:t>přístupny všem</a:t>
            </a:r>
          </a:p>
          <a:p>
            <a:r>
              <a:rPr lang="cs-CZ" sz="1400" dirty="0" smtClean="0">
                <a:solidFill>
                  <a:schemeClr val="bg2"/>
                </a:solidFill>
              </a:rPr>
              <a:t>      zainteresovaným </a:t>
            </a:r>
            <a:r>
              <a:rPr lang="cs-CZ" sz="1400" dirty="0">
                <a:solidFill>
                  <a:schemeClr val="bg2"/>
                </a:solidFill>
              </a:rPr>
              <a:t>skupinám </a:t>
            </a:r>
            <a:r>
              <a:rPr lang="cs-CZ" sz="1400" dirty="0" smtClean="0">
                <a:solidFill>
                  <a:schemeClr val="bg2"/>
                </a:solidFill>
              </a:rPr>
              <a:t>(v </a:t>
            </a:r>
            <a:r>
              <a:rPr lang="cs-CZ" sz="1400" dirty="0">
                <a:solidFill>
                  <a:schemeClr val="bg2"/>
                </a:solidFill>
              </a:rPr>
              <a:t>souladu s výzvou, tj. JČ region, </a:t>
            </a:r>
            <a:r>
              <a:rPr lang="cs-CZ" sz="1400" dirty="0" smtClean="0">
                <a:solidFill>
                  <a:schemeClr val="bg2"/>
                </a:solidFill>
              </a:rPr>
              <a:t>stát. příslušnost ČR, </a:t>
            </a:r>
            <a:r>
              <a:rPr lang="cs-CZ" sz="1400" dirty="0">
                <a:solidFill>
                  <a:schemeClr val="bg2"/>
                </a:solidFill>
              </a:rPr>
              <a:t>bez rozdílu </a:t>
            </a:r>
            <a:r>
              <a:rPr lang="cs-CZ" sz="1400" dirty="0" smtClean="0">
                <a:solidFill>
                  <a:schemeClr val="bg2"/>
                </a:solidFill>
              </a:rPr>
              <a:t>pohlaví).</a:t>
            </a:r>
            <a:endParaRPr lang="cs-CZ" sz="14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400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>
              <a:solidFill>
                <a:schemeClr val="bg2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9180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40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Obrázek 6" descr="logotypBCAVCR_cz_inv_RGB.t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323528" y="1988840"/>
            <a:ext cx="8496944" cy="352839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cs-CZ" sz="3600" dirty="0" smtClean="0">
                <a:solidFill>
                  <a:schemeClr val="bg2"/>
                </a:solidFill>
                <a:latin typeface="Calibri" pitchFamily="34" charset="0"/>
              </a:rPr>
              <a:t>Děkuji Vám za pozornost.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cs-CZ" sz="3600" dirty="0" smtClean="0">
                <a:solidFill>
                  <a:srgbClr val="FF0000"/>
                </a:solidFill>
                <a:latin typeface="Calibri" pitchFamily="34" charset="0"/>
              </a:rPr>
              <a:t>Dotazy?</a:t>
            </a:r>
          </a:p>
          <a:p>
            <a:pPr marL="342900" indent="-342900" algn="r">
              <a:lnSpc>
                <a:spcPct val="80000"/>
              </a:lnSpc>
              <a:spcBef>
                <a:spcPct val="20000"/>
              </a:spcBef>
            </a:pPr>
            <a:endParaRPr lang="cs-CZ" sz="2400" dirty="0" smtClean="0">
              <a:solidFill>
                <a:schemeClr val="bg2"/>
              </a:solidFill>
              <a:latin typeface="Calibri" pitchFamily="34" charset="0"/>
            </a:endParaRPr>
          </a:p>
          <a:p>
            <a:pPr marL="342900" indent="-342900" algn="r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solidFill>
                <a:schemeClr val="bg2"/>
              </a:solidFill>
              <a:latin typeface="Calibri" pitchFamily="34" charset="0"/>
            </a:endParaRPr>
          </a:p>
          <a:p>
            <a:pPr marL="342900" indent="-342900" algn="r">
              <a:lnSpc>
                <a:spcPct val="80000"/>
              </a:lnSpc>
              <a:spcBef>
                <a:spcPct val="20000"/>
              </a:spcBef>
            </a:pPr>
            <a:endParaRPr lang="cs-CZ" sz="2400" dirty="0" smtClean="0">
              <a:solidFill>
                <a:schemeClr val="bg2"/>
              </a:solidFill>
              <a:latin typeface="Calibri" pitchFamily="34" charset="0"/>
            </a:endParaRPr>
          </a:p>
          <a:p>
            <a:pPr marL="342900" indent="-342900" algn="r">
              <a:lnSpc>
                <a:spcPct val="80000"/>
              </a:lnSpc>
              <a:spcBef>
                <a:spcPct val="20000"/>
              </a:spcBef>
            </a:pPr>
            <a:endParaRPr lang="cs-CZ" sz="2400" dirty="0">
              <a:solidFill>
                <a:schemeClr val="bg2"/>
              </a:solidFill>
              <a:latin typeface="Calibri" pitchFamily="34" charset="0"/>
            </a:endParaRPr>
          </a:p>
          <a:p>
            <a:pPr marL="342900" indent="-342900" algn="r">
              <a:lnSpc>
                <a:spcPct val="80000"/>
              </a:lnSpc>
              <a:spcBef>
                <a:spcPct val="20000"/>
              </a:spcBef>
            </a:pPr>
            <a:r>
              <a:rPr lang="cs-CZ" sz="2400" dirty="0" smtClean="0">
                <a:solidFill>
                  <a:schemeClr val="bg2"/>
                </a:solidFill>
                <a:latin typeface="Calibri" pitchFamily="34" charset="0"/>
              </a:rPr>
              <a:t>J. Fišerová a tým projektu VĚDRO</a:t>
            </a:r>
            <a:endParaRPr lang="cs-CZ" sz="2400" dirty="0">
              <a:solidFill>
                <a:schemeClr val="bg2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800" dirty="0">
              <a:solidFill>
                <a:schemeClr val="bg2"/>
              </a:solidFill>
              <a:latin typeface="Calibri" pitchFamily="34" charset="0"/>
            </a:endParaRPr>
          </a:p>
          <a:p>
            <a:pPr marL="342900" indent="-342900" algn="r">
              <a:lnSpc>
                <a:spcPct val="80000"/>
              </a:lnSpc>
              <a:spcBef>
                <a:spcPct val="20000"/>
              </a:spcBef>
            </a:pPr>
            <a:r>
              <a:rPr lang="cs-CZ" sz="2400" dirty="0" smtClean="0">
                <a:solidFill>
                  <a:schemeClr val="bg2"/>
                </a:solidFill>
                <a:latin typeface="Calibri" pitchFamily="34" charset="0"/>
              </a:rPr>
              <a:t>www.bc.cas.cz</a:t>
            </a:r>
            <a:endParaRPr lang="cs-CZ" sz="2400" dirty="0">
              <a:solidFill>
                <a:schemeClr val="bg2"/>
              </a:solidFill>
              <a:latin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874432"/>
            <a:ext cx="414337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7900" y="6031550"/>
            <a:ext cx="4248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Realizováno v rámci projektu </a:t>
            </a:r>
            <a:endParaRPr lang="cs-CZ" sz="1100" dirty="0" smtClean="0"/>
          </a:p>
          <a:p>
            <a:r>
              <a:rPr lang="cs-CZ" sz="1100" dirty="0" smtClean="0"/>
              <a:t>„</a:t>
            </a:r>
            <a:r>
              <a:rPr lang="cs-CZ" sz="1100" dirty="0"/>
              <a:t>VĚDRO – Věda pro veřejnost – cesta k udržitelnému rozvoji“, </a:t>
            </a:r>
            <a:endParaRPr lang="cs-CZ" sz="1100" dirty="0" smtClean="0"/>
          </a:p>
          <a:p>
            <a:r>
              <a:rPr lang="cs-CZ" sz="1100" dirty="0" err="1" smtClean="0"/>
              <a:t>reg</a:t>
            </a:r>
            <a:r>
              <a:rPr lang="cs-CZ" sz="1100" dirty="0"/>
              <a:t>. č. projektu: </a:t>
            </a:r>
            <a:r>
              <a:rPr lang="cs-CZ" sz="1100" dirty="0" smtClean="0"/>
              <a:t>CZ.1.07/2.3.00/35.0002.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284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S101881439">
  <a:themeElements>
    <a:clrScheme name="Vlastní 5">
      <a:dk1>
        <a:sysClr val="windowText" lastClr="000000"/>
      </a:dk1>
      <a:lt1>
        <a:sysClr val="window" lastClr="FFFFFF"/>
      </a:lt1>
      <a:dk2>
        <a:srgbClr val="447A1C"/>
      </a:dk2>
      <a:lt2>
        <a:srgbClr val="447A1C"/>
      </a:lt2>
      <a:accent1>
        <a:srgbClr val="4F81BD"/>
      </a:accent1>
      <a:accent2>
        <a:srgbClr val="C0504D"/>
      </a:accent2>
      <a:accent3>
        <a:srgbClr val="447A1C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TS101881439</Template>
  <TotalTime>0</TotalTime>
  <Words>2434</Words>
  <Application>Microsoft Office PowerPoint</Application>
  <PresentationFormat>Předvádění na obrazovce (4:3)</PresentationFormat>
  <Paragraphs>369</Paragraphs>
  <Slides>28</Slides>
  <Notes>28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1" baseType="lpstr">
      <vt:lpstr>Arial</vt:lpstr>
      <vt:lpstr>Calibri</vt:lpstr>
      <vt:lpstr>TS101881439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/>
  <cp:lastModifiedBy/>
  <cp:revision>2</cp:revision>
  <dcterms:created xsi:type="dcterms:W3CDTF">2013-09-09T08:22:40Z</dcterms:created>
  <dcterms:modified xsi:type="dcterms:W3CDTF">2014-04-15T07:59:24Z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TC018814399991</vt:lpwstr>
  </property>
</Properties>
</file>